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9" r:id="rId1"/>
    <p:sldMasterId id="2147483871" r:id="rId2"/>
    <p:sldMasterId id="2147483874" r:id="rId3"/>
    <p:sldMasterId id="2147483877" r:id="rId4"/>
    <p:sldMasterId id="2147483884" r:id="rId5"/>
    <p:sldMasterId id="2147483890" r:id="rId6"/>
  </p:sldMasterIdLst>
  <p:notesMasterIdLst>
    <p:notesMasterId r:id="rId32"/>
  </p:notesMasterIdLst>
  <p:handoutMasterIdLst>
    <p:handoutMasterId r:id="rId33"/>
  </p:handoutMasterIdLst>
  <p:sldIdLst>
    <p:sldId id="741" r:id="rId7"/>
    <p:sldId id="742" r:id="rId8"/>
    <p:sldId id="746" r:id="rId9"/>
    <p:sldId id="708" r:id="rId10"/>
    <p:sldId id="723" r:id="rId11"/>
    <p:sldId id="725" r:id="rId12"/>
    <p:sldId id="726" r:id="rId13"/>
    <p:sldId id="722" r:id="rId14"/>
    <p:sldId id="724" r:id="rId15"/>
    <p:sldId id="728" r:id="rId16"/>
    <p:sldId id="727" r:id="rId17"/>
    <p:sldId id="714" r:id="rId18"/>
    <p:sldId id="735" r:id="rId19"/>
    <p:sldId id="692" r:id="rId20"/>
    <p:sldId id="716" r:id="rId21"/>
    <p:sldId id="717" r:id="rId22"/>
    <p:sldId id="720" r:id="rId23"/>
    <p:sldId id="719" r:id="rId24"/>
    <p:sldId id="721" r:id="rId25"/>
    <p:sldId id="730" r:id="rId26"/>
    <p:sldId id="736" r:id="rId27"/>
    <p:sldId id="693" r:id="rId28"/>
    <p:sldId id="715" r:id="rId29"/>
    <p:sldId id="685" r:id="rId30"/>
    <p:sldId id="745" r:id="rId31"/>
  </p:sldIdLst>
  <p:sldSz cx="9144000" cy="6858000" type="screen4x3"/>
  <p:notesSz cx="7010400" cy="9296400"/>
  <p:custDataLst>
    <p:tags r:id="rId34"/>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M" initials="RAM" lastIdx="11" clrIdx="0"/>
  <p:cmAuthor id="1" name="Neil Seftor" initials="NSS" lastIdx="3" clrIdx="1"/>
  <p:cmAuthor id="2" name="U.S. Department of Education" initials="UDoE" lastIdx="2" clrIdx="2"/>
  <p:cmAuthor id="3" name="Jon Jacobson" initials="JJ" lastIdx="15" clrIdx="3"/>
  <p:cmAuthor id="4" name="Weiss, Christopher" initials="CW" lastIdx="13"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CF8C"/>
    <a:srgbClr val="CC0035"/>
    <a:srgbClr val="0065A4"/>
    <a:srgbClr val="00A94F"/>
    <a:srgbClr val="000000"/>
    <a:srgbClr val="005B94"/>
    <a:srgbClr val="FE1C25"/>
    <a:srgbClr val="CE1141"/>
    <a:srgbClr val="B30838"/>
    <a:srgbClr val="BE0F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2" autoAdjust="0"/>
    <p:restoredTop sz="81420" autoAdjust="0"/>
  </p:normalViewPr>
  <p:slideViewPr>
    <p:cSldViewPr snapToGrid="0">
      <p:cViewPr>
        <p:scale>
          <a:sx n="80" d="100"/>
          <a:sy n="80" d="100"/>
        </p:scale>
        <p:origin x="-1794" y="-330"/>
      </p:cViewPr>
      <p:guideLst>
        <p:guide orient="horz" pos="2160"/>
        <p:guide pos="2880"/>
      </p:guideLst>
    </p:cSldViewPr>
  </p:slideViewPr>
  <p:outlineViewPr>
    <p:cViewPr>
      <p:scale>
        <a:sx n="33" d="100"/>
        <a:sy n="33" d="100"/>
      </p:scale>
      <p:origin x="0" y="1174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4" d="100"/>
          <a:sy n="84" d="100"/>
        </p:scale>
        <p:origin x="-3120" y="35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A15FD-A1D1-47A2-9DD8-EBBE9E245702}" type="doc">
      <dgm:prSet loTypeId="urn:microsoft.com/office/officeart/2005/8/layout/pyramid2" loCatId="list" qsTypeId="urn:microsoft.com/office/officeart/2005/8/quickstyle/3d3" qsCatId="3D" csTypeId="urn:microsoft.com/office/officeart/2005/8/colors/accent1_2" csCatId="accent1" phldr="1"/>
      <dgm:spPr/>
    </dgm:pt>
    <dgm:pt modelId="{D1CF60F6-6CF9-4E64-B1CC-ED1B8897529D}">
      <dgm:prSet phldrT="[Text]" custT="1"/>
      <dgm:spPr/>
      <dgm:t>
        <a:bodyPr/>
        <a:lstStyle/>
        <a:p>
          <a:pPr>
            <a:spcAft>
              <a:spcPts val="0"/>
            </a:spcAft>
          </a:pPr>
          <a:r>
            <a:rPr lang="en-US" sz="1800" b="1" i="1" dirty="0" smtClean="0">
              <a:solidFill>
                <a:srgbClr val="00B050"/>
              </a:solidFill>
              <a:latin typeface="Calibri" panose="020F0502020204030204" pitchFamily="34" charset="0"/>
            </a:rPr>
            <a:t>Strong Evidence** [WWC]</a:t>
          </a:r>
        </a:p>
        <a:p>
          <a:pPr>
            <a:spcAft>
              <a:spcPts val="0"/>
            </a:spcAft>
          </a:pPr>
          <a:r>
            <a:rPr lang="en-US" sz="1800" b="1" dirty="0" smtClean="0">
              <a:solidFill>
                <a:srgbClr val="00B050"/>
              </a:solidFill>
              <a:latin typeface="Calibri" panose="020F0502020204030204" pitchFamily="34" charset="0"/>
            </a:rPr>
            <a:t>(based on </a:t>
          </a:r>
          <a:r>
            <a:rPr lang="en-US" sz="1800" b="1" u="sng" dirty="0" smtClean="0">
              <a:solidFill>
                <a:srgbClr val="00B050"/>
              </a:solidFill>
              <a:latin typeface="Calibri" panose="020F0502020204030204" pitchFamily="34" charset="0"/>
            </a:rPr>
            <a:t>at least 1</a:t>
          </a:r>
          <a:r>
            <a:rPr lang="en-US" sz="1800" b="1" u="none" dirty="0" smtClean="0">
              <a:solidFill>
                <a:srgbClr val="00B050"/>
              </a:solidFill>
              <a:latin typeface="Calibri" panose="020F0502020204030204" pitchFamily="34" charset="0"/>
            </a:rPr>
            <a:t> </a:t>
          </a:r>
          <a:r>
            <a:rPr lang="en-US" sz="1800" b="1" dirty="0" smtClean="0">
              <a:solidFill>
                <a:srgbClr val="00B050"/>
              </a:solidFill>
              <a:latin typeface="Calibri" panose="020F0502020204030204" pitchFamily="34" charset="0"/>
            </a:rPr>
            <a:t>well-designed, well-implemented </a:t>
          </a:r>
          <a:r>
            <a:rPr lang="en-US" sz="1800" b="1" i="1" dirty="0" smtClean="0">
              <a:solidFill>
                <a:srgbClr val="00B050"/>
              </a:solidFill>
              <a:latin typeface="Calibri" panose="020F0502020204030204" pitchFamily="34" charset="0"/>
            </a:rPr>
            <a:t>experimental </a:t>
          </a:r>
          <a:r>
            <a:rPr lang="en-US" sz="1800" b="1" dirty="0" smtClean="0">
              <a:solidFill>
                <a:srgbClr val="00B050"/>
              </a:solidFill>
              <a:latin typeface="Calibri" panose="020F0502020204030204" pitchFamily="34" charset="0"/>
            </a:rPr>
            <a:t>study)</a:t>
          </a:r>
          <a:endParaRPr lang="en-US" sz="1800" b="1" dirty="0">
            <a:solidFill>
              <a:srgbClr val="7030A0"/>
            </a:solidFill>
            <a:latin typeface="Calibri" panose="020F0502020204030204" pitchFamily="34" charset="0"/>
          </a:endParaRPr>
        </a:p>
      </dgm:t>
    </dgm:pt>
    <dgm:pt modelId="{5478C4CA-AD3D-49F9-BF71-0B3BF2139899}" type="parTrans" cxnId="{DCB28399-3AF4-4143-A980-44799CB2230C}">
      <dgm:prSet/>
      <dgm:spPr/>
      <dgm:t>
        <a:bodyPr/>
        <a:lstStyle/>
        <a:p>
          <a:endParaRPr lang="en-US"/>
        </a:p>
      </dgm:t>
    </dgm:pt>
    <dgm:pt modelId="{1ACA2FE8-FB82-45F8-93DA-F34556322482}" type="sibTrans" cxnId="{DCB28399-3AF4-4143-A980-44799CB2230C}">
      <dgm:prSet/>
      <dgm:spPr/>
      <dgm:t>
        <a:bodyPr/>
        <a:lstStyle/>
        <a:p>
          <a:endParaRPr lang="en-US"/>
        </a:p>
      </dgm:t>
    </dgm:pt>
    <dgm:pt modelId="{FFC34A2D-E6F0-42A1-8BD4-3EE8A06D01EB}">
      <dgm:prSet phldrT="[Text]" custT="1"/>
      <dgm:spPr/>
      <dgm:t>
        <a:bodyPr/>
        <a:lstStyle/>
        <a:p>
          <a:pPr>
            <a:spcAft>
              <a:spcPts val="0"/>
            </a:spcAft>
          </a:pPr>
          <a:r>
            <a:rPr lang="en-US" sz="1800" b="1" i="1" dirty="0" smtClean="0">
              <a:solidFill>
                <a:schemeClr val="tx2"/>
              </a:solidFill>
              <a:latin typeface="Calibri" panose="020F0502020204030204" pitchFamily="34" charset="0"/>
            </a:rPr>
            <a:t>Promising Evidence** </a:t>
          </a:r>
        </a:p>
        <a:p>
          <a:pPr>
            <a:spcAft>
              <a:spcPts val="0"/>
            </a:spcAft>
          </a:pPr>
          <a:r>
            <a:rPr lang="en-US" sz="1800" b="1" i="0" dirty="0" smtClean="0">
              <a:solidFill>
                <a:schemeClr val="tx2"/>
              </a:solidFill>
              <a:latin typeface="Calibri" panose="020F0502020204030204" pitchFamily="34" charset="0"/>
            </a:rPr>
            <a:t>(based on </a:t>
          </a:r>
          <a:r>
            <a:rPr lang="en-US" sz="1800" b="1" i="0" u="sng" dirty="0" smtClean="0">
              <a:solidFill>
                <a:schemeClr val="tx2"/>
              </a:solidFill>
              <a:latin typeface="Calibri" panose="020F0502020204030204" pitchFamily="34" charset="0"/>
            </a:rPr>
            <a:t>at least 1</a:t>
          </a:r>
          <a:r>
            <a:rPr lang="en-US" sz="1800" b="1" i="0" u="none" dirty="0" smtClean="0">
              <a:solidFill>
                <a:schemeClr val="tx2"/>
              </a:solidFill>
              <a:latin typeface="Calibri" panose="020F0502020204030204" pitchFamily="34" charset="0"/>
            </a:rPr>
            <a:t> </a:t>
          </a:r>
          <a:r>
            <a:rPr lang="en-US" sz="1800" b="1" i="0" dirty="0" smtClean="0">
              <a:solidFill>
                <a:schemeClr val="tx2"/>
              </a:solidFill>
              <a:latin typeface="Calibri" panose="020F0502020204030204" pitchFamily="34" charset="0"/>
            </a:rPr>
            <a:t>well-designed, well-implemented </a:t>
          </a:r>
          <a:r>
            <a:rPr lang="en-US" sz="1800" b="1" i="1" dirty="0" smtClean="0">
              <a:solidFill>
                <a:schemeClr val="tx2"/>
              </a:solidFill>
              <a:latin typeface="Calibri" panose="020F0502020204030204" pitchFamily="34" charset="0"/>
            </a:rPr>
            <a:t>correlational study with statistical controls for selection bias</a:t>
          </a:r>
          <a:r>
            <a:rPr lang="en-US" sz="1800" b="1" i="0" dirty="0" smtClean="0">
              <a:solidFill>
                <a:schemeClr val="tx2"/>
              </a:solidFill>
              <a:latin typeface="Calibri" panose="020F0502020204030204" pitchFamily="34" charset="0"/>
            </a:rPr>
            <a:t>)</a:t>
          </a:r>
          <a:endParaRPr lang="en-US" sz="1800" b="1" dirty="0">
            <a:solidFill>
              <a:srgbClr val="00B0F0"/>
            </a:solidFill>
            <a:latin typeface="Calibri" panose="020F0502020204030204" pitchFamily="34" charset="0"/>
          </a:endParaRPr>
        </a:p>
      </dgm:t>
    </dgm:pt>
    <dgm:pt modelId="{330B0103-C30F-4FE8-8361-CAEB2BF6D7C2}" type="parTrans" cxnId="{52168E7D-651E-48A2-937C-BAB4E7C7BDB9}">
      <dgm:prSet/>
      <dgm:spPr/>
      <dgm:t>
        <a:bodyPr/>
        <a:lstStyle/>
        <a:p>
          <a:endParaRPr lang="en-US"/>
        </a:p>
      </dgm:t>
    </dgm:pt>
    <dgm:pt modelId="{F682402A-6063-43F3-B091-35AF50E47FF1}" type="sibTrans" cxnId="{52168E7D-651E-48A2-937C-BAB4E7C7BDB9}">
      <dgm:prSet/>
      <dgm:spPr/>
      <dgm:t>
        <a:bodyPr/>
        <a:lstStyle/>
        <a:p>
          <a:endParaRPr lang="en-US"/>
        </a:p>
      </dgm:t>
    </dgm:pt>
    <dgm:pt modelId="{D06608D8-46DB-4E94-A264-E0FCFDA4C66C}">
      <dgm:prSet phldrT="[Text]" custT="1"/>
      <dgm:spPr/>
      <dgm:t>
        <a:bodyPr/>
        <a:lstStyle/>
        <a:p>
          <a:r>
            <a:rPr lang="en-US" sz="1400" b="1" i="0" dirty="0" smtClean="0">
              <a:solidFill>
                <a:srgbClr val="7030A0"/>
              </a:solidFill>
            </a:rPr>
            <a:t> </a:t>
          </a:r>
          <a:r>
            <a:rPr lang="en-US" sz="1800" b="1" i="0" dirty="0" smtClean="0">
              <a:solidFill>
                <a:srgbClr val="7030A0"/>
              </a:solidFill>
              <a:latin typeface="Calibri" panose="020F0502020204030204" pitchFamily="34" charset="0"/>
            </a:rPr>
            <a:t>Evidence that </a:t>
          </a:r>
          <a:r>
            <a:rPr lang="en-US" sz="1800" b="1" i="1" dirty="0" smtClean="0">
              <a:solidFill>
                <a:srgbClr val="7030A0"/>
              </a:solidFill>
              <a:latin typeface="Calibri" panose="020F0502020204030204" pitchFamily="34" charset="0"/>
            </a:rPr>
            <a:t>Demonstrates a Rationale</a:t>
          </a:r>
          <a:endParaRPr lang="en-US" sz="1800" b="1" dirty="0">
            <a:solidFill>
              <a:srgbClr val="00B050"/>
            </a:solidFill>
            <a:latin typeface="Calibri" panose="020F0502020204030204" pitchFamily="34" charset="0"/>
          </a:endParaRPr>
        </a:p>
      </dgm:t>
    </dgm:pt>
    <dgm:pt modelId="{4351C42E-EDDB-433A-BC52-C3A49E469AEF}" type="parTrans" cxnId="{0EC75F80-C975-4BA3-8F27-B922AC02CE19}">
      <dgm:prSet/>
      <dgm:spPr/>
      <dgm:t>
        <a:bodyPr/>
        <a:lstStyle/>
        <a:p>
          <a:endParaRPr lang="en-US"/>
        </a:p>
      </dgm:t>
    </dgm:pt>
    <dgm:pt modelId="{3D79488A-6A33-4EC2-BD0F-ABE0C63C7798}" type="sibTrans" cxnId="{0EC75F80-C975-4BA3-8F27-B922AC02CE19}">
      <dgm:prSet/>
      <dgm:spPr/>
      <dgm:t>
        <a:bodyPr/>
        <a:lstStyle/>
        <a:p>
          <a:endParaRPr lang="en-US"/>
        </a:p>
      </dgm:t>
    </dgm:pt>
    <dgm:pt modelId="{DE29C7CC-130E-42AD-9F56-7852612BB644}">
      <dgm:prSet phldrT="[Text]" custT="1"/>
      <dgm:spPr/>
      <dgm:t>
        <a:bodyPr/>
        <a:lstStyle/>
        <a:p>
          <a:pPr>
            <a:spcAft>
              <a:spcPts val="0"/>
            </a:spcAft>
          </a:pPr>
          <a:r>
            <a:rPr lang="en-US" sz="1800" b="1" i="1" dirty="0" smtClean="0">
              <a:solidFill>
                <a:srgbClr val="00B0F0"/>
              </a:solidFill>
              <a:latin typeface="Calibri" panose="020F0502020204030204" pitchFamily="34" charset="0"/>
            </a:rPr>
            <a:t>Moderate Evidence** [WWC]</a:t>
          </a:r>
        </a:p>
        <a:p>
          <a:pPr>
            <a:spcAft>
              <a:spcPts val="0"/>
            </a:spcAft>
          </a:pPr>
          <a:r>
            <a:rPr lang="en-US" sz="1800" b="1" dirty="0" smtClean="0">
              <a:solidFill>
                <a:srgbClr val="00B0F0"/>
              </a:solidFill>
              <a:latin typeface="Calibri" panose="020F0502020204030204" pitchFamily="34" charset="0"/>
            </a:rPr>
            <a:t>(based on </a:t>
          </a:r>
          <a:r>
            <a:rPr lang="en-US" sz="1800" b="1" u="sng" dirty="0" smtClean="0">
              <a:solidFill>
                <a:srgbClr val="00B0F0"/>
              </a:solidFill>
              <a:latin typeface="Calibri" panose="020F0502020204030204" pitchFamily="34" charset="0"/>
            </a:rPr>
            <a:t>at least 1</a:t>
          </a:r>
          <a:r>
            <a:rPr lang="en-US" sz="1800" b="1" u="none" dirty="0" smtClean="0">
              <a:solidFill>
                <a:srgbClr val="00B0F0"/>
              </a:solidFill>
              <a:latin typeface="Calibri" panose="020F0502020204030204" pitchFamily="34" charset="0"/>
            </a:rPr>
            <a:t> </a:t>
          </a:r>
          <a:r>
            <a:rPr lang="en-US" sz="1800" b="1" dirty="0" smtClean="0">
              <a:solidFill>
                <a:srgbClr val="00B0F0"/>
              </a:solidFill>
              <a:latin typeface="Calibri" panose="020F0502020204030204" pitchFamily="34" charset="0"/>
            </a:rPr>
            <a:t>well-designed, well-implemented </a:t>
          </a:r>
          <a:r>
            <a:rPr lang="en-US" sz="1800" b="1" i="1" dirty="0" smtClean="0">
              <a:solidFill>
                <a:srgbClr val="00B0F0"/>
              </a:solidFill>
              <a:latin typeface="Calibri" panose="020F0502020204030204" pitchFamily="34" charset="0"/>
            </a:rPr>
            <a:t>quasi-experimental design</a:t>
          </a:r>
          <a:r>
            <a:rPr lang="en-US" sz="1800" b="1" dirty="0" smtClean="0">
              <a:solidFill>
                <a:srgbClr val="00B0F0"/>
              </a:solidFill>
              <a:latin typeface="Calibri" panose="020F0502020204030204" pitchFamily="34" charset="0"/>
            </a:rPr>
            <a:t> study)</a:t>
          </a:r>
          <a:endParaRPr lang="en-US" sz="1800" b="1" i="0" dirty="0">
            <a:solidFill>
              <a:schemeClr val="tx2"/>
            </a:solidFill>
            <a:latin typeface="Calibri" panose="020F0502020204030204" pitchFamily="34" charset="0"/>
          </a:endParaRPr>
        </a:p>
      </dgm:t>
    </dgm:pt>
    <dgm:pt modelId="{5B33AA91-9A04-4407-A0B9-CC0CC4D4CE89}" type="parTrans" cxnId="{ADF1D15D-C86E-423B-BFA0-4BD4B4D94046}">
      <dgm:prSet/>
      <dgm:spPr/>
      <dgm:t>
        <a:bodyPr/>
        <a:lstStyle/>
        <a:p>
          <a:endParaRPr lang="en-US"/>
        </a:p>
      </dgm:t>
    </dgm:pt>
    <dgm:pt modelId="{C09D1646-2030-49CE-9166-E4EC4B19F187}" type="sibTrans" cxnId="{ADF1D15D-C86E-423B-BFA0-4BD4B4D94046}">
      <dgm:prSet/>
      <dgm:spPr/>
      <dgm:t>
        <a:bodyPr/>
        <a:lstStyle/>
        <a:p>
          <a:endParaRPr lang="en-US"/>
        </a:p>
      </dgm:t>
    </dgm:pt>
    <dgm:pt modelId="{1DE1E1E4-F17C-431D-B13C-1062B7D31D76}" type="pres">
      <dgm:prSet presAssocID="{8D1A15FD-A1D1-47A2-9DD8-EBBE9E245702}" presName="compositeShape" presStyleCnt="0">
        <dgm:presLayoutVars>
          <dgm:dir/>
          <dgm:resizeHandles/>
        </dgm:presLayoutVars>
      </dgm:prSet>
      <dgm:spPr/>
    </dgm:pt>
    <dgm:pt modelId="{E8924646-61D1-4EBC-83A6-2C22E0C62EFC}" type="pres">
      <dgm:prSet presAssocID="{8D1A15FD-A1D1-47A2-9DD8-EBBE9E245702}" presName="pyramid" presStyleLbl="node1" presStyleIdx="0" presStyleCnt="1" custScaleX="98458" custScaleY="99137" custLinFactNeighborX="10165" custLinFactNeighborY="0"/>
      <dgm:spPr>
        <a:scene3d>
          <a:camera prst="orthographicFront">
            <a:rot lat="0" lon="0" rev="0"/>
          </a:camera>
          <a:lightRig rig="contrasting" dir="t">
            <a:rot lat="0" lon="0" rev="1200000"/>
          </a:lightRig>
        </a:scene3d>
      </dgm:spPr>
    </dgm:pt>
    <dgm:pt modelId="{39A33A98-655E-40F3-8E1E-BA2F36D96393}" type="pres">
      <dgm:prSet presAssocID="{8D1A15FD-A1D1-47A2-9DD8-EBBE9E245702}" presName="theList" presStyleCnt="0"/>
      <dgm:spPr/>
    </dgm:pt>
    <dgm:pt modelId="{A0300D25-1208-4D65-9140-D818096EE87D}" type="pres">
      <dgm:prSet presAssocID="{D1CF60F6-6CF9-4E64-B1CC-ED1B8897529D}" presName="aNode" presStyleLbl="fgAcc1" presStyleIdx="0" presStyleCnt="4" custScaleX="177287" custScaleY="138821" custLinFactY="-36204" custLinFactNeighborX="11029" custLinFactNeighborY="-100000">
        <dgm:presLayoutVars>
          <dgm:bulletEnabled val="1"/>
        </dgm:presLayoutVars>
      </dgm:prSet>
      <dgm:spPr/>
      <dgm:t>
        <a:bodyPr/>
        <a:lstStyle/>
        <a:p>
          <a:endParaRPr lang="en-US"/>
        </a:p>
      </dgm:t>
    </dgm:pt>
    <dgm:pt modelId="{6DCAE145-B884-4821-8949-37B33B70A6D2}" type="pres">
      <dgm:prSet presAssocID="{D1CF60F6-6CF9-4E64-B1CC-ED1B8897529D}" presName="aSpace" presStyleCnt="0"/>
      <dgm:spPr/>
    </dgm:pt>
    <dgm:pt modelId="{164C6CB8-B129-4E27-ADB4-77DD6320BCB7}" type="pres">
      <dgm:prSet presAssocID="{DE29C7CC-130E-42AD-9F56-7852612BB644}" presName="aNode" presStyleLbl="fgAcc1" presStyleIdx="1" presStyleCnt="4" custScaleX="179068" custScaleY="158419" custLinFactNeighborX="10333" custLinFactNeighborY="-12070">
        <dgm:presLayoutVars>
          <dgm:bulletEnabled val="1"/>
        </dgm:presLayoutVars>
      </dgm:prSet>
      <dgm:spPr/>
      <dgm:t>
        <a:bodyPr/>
        <a:lstStyle/>
        <a:p>
          <a:endParaRPr lang="en-US"/>
        </a:p>
      </dgm:t>
    </dgm:pt>
    <dgm:pt modelId="{2713E911-611C-49E5-951C-A1495E9A2664}" type="pres">
      <dgm:prSet presAssocID="{DE29C7CC-130E-42AD-9F56-7852612BB644}" presName="aSpace" presStyleCnt="0"/>
      <dgm:spPr/>
    </dgm:pt>
    <dgm:pt modelId="{E8F50FE6-1262-468F-AC8B-83DD0F787688}" type="pres">
      <dgm:prSet presAssocID="{FFC34A2D-E6F0-42A1-8BD4-3EE8A06D01EB}" presName="aNode" presStyleLbl="fgAcc1" presStyleIdx="2" presStyleCnt="4" custScaleX="178985" custScaleY="176736" custLinFactY="15766" custLinFactNeighborX="10860" custLinFactNeighborY="100000">
        <dgm:presLayoutVars>
          <dgm:bulletEnabled val="1"/>
        </dgm:presLayoutVars>
      </dgm:prSet>
      <dgm:spPr/>
      <dgm:t>
        <a:bodyPr/>
        <a:lstStyle/>
        <a:p>
          <a:endParaRPr lang="en-US"/>
        </a:p>
      </dgm:t>
    </dgm:pt>
    <dgm:pt modelId="{376F5A1C-F65C-4F07-9246-7742D56C7F0E}" type="pres">
      <dgm:prSet presAssocID="{FFC34A2D-E6F0-42A1-8BD4-3EE8A06D01EB}" presName="aSpace" presStyleCnt="0"/>
      <dgm:spPr/>
    </dgm:pt>
    <dgm:pt modelId="{14A4A33E-3BD5-4BC8-B5F6-67A11F00A8D1}" type="pres">
      <dgm:prSet presAssocID="{D06608D8-46DB-4E94-A264-E0FCFDA4C66C}" presName="aNode" presStyleLbl="fgAcc1" presStyleIdx="3" presStyleCnt="4" custScaleX="176417" custScaleY="52506" custLinFactY="36733" custLinFactNeighborX="11351" custLinFactNeighborY="100000">
        <dgm:presLayoutVars>
          <dgm:bulletEnabled val="1"/>
        </dgm:presLayoutVars>
      </dgm:prSet>
      <dgm:spPr/>
      <dgm:t>
        <a:bodyPr/>
        <a:lstStyle/>
        <a:p>
          <a:endParaRPr lang="en-US"/>
        </a:p>
      </dgm:t>
    </dgm:pt>
    <dgm:pt modelId="{FDFC2160-506C-4E84-A343-5591F8691040}" type="pres">
      <dgm:prSet presAssocID="{D06608D8-46DB-4E94-A264-E0FCFDA4C66C}" presName="aSpace" presStyleCnt="0"/>
      <dgm:spPr/>
    </dgm:pt>
  </dgm:ptLst>
  <dgm:cxnLst>
    <dgm:cxn modelId="{52168E7D-651E-48A2-937C-BAB4E7C7BDB9}" srcId="{8D1A15FD-A1D1-47A2-9DD8-EBBE9E245702}" destId="{FFC34A2D-E6F0-42A1-8BD4-3EE8A06D01EB}" srcOrd="2" destOrd="0" parTransId="{330B0103-C30F-4FE8-8361-CAEB2BF6D7C2}" sibTransId="{F682402A-6063-43F3-B091-35AF50E47FF1}"/>
    <dgm:cxn modelId="{DCB28399-3AF4-4143-A980-44799CB2230C}" srcId="{8D1A15FD-A1D1-47A2-9DD8-EBBE9E245702}" destId="{D1CF60F6-6CF9-4E64-B1CC-ED1B8897529D}" srcOrd="0" destOrd="0" parTransId="{5478C4CA-AD3D-49F9-BF71-0B3BF2139899}" sibTransId="{1ACA2FE8-FB82-45F8-93DA-F34556322482}"/>
    <dgm:cxn modelId="{3EE21828-F68E-4B3A-B83C-647029B514CE}" type="presOf" srcId="{D1CF60F6-6CF9-4E64-B1CC-ED1B8897529D}" destId="{A0300D25-1208-4D65-9140-D818096EE87D}" srcOrd="0" destOrd="0" presId="urn:microsoft.com/office/officeart/2005/8/layout/pyramid2"/>
    <dgm:cxn modelId="{AA46BF3A-32F5-43C1-885C-74841E349C9E}" type="presOf" srcId="{DE29C7CC-130E-42AD-9F56-7852612BB644}" destId="{164C6CB8-B129-4E27-ADB4-77DD6320BCB7}" srcOrd="0" destOrd="0" presId="urn:microsoft.com/office/officeart/2005/8/layout/pyramid2"/>
    <dgm:cxn modelId="{0EC75F80-C975-4BA3-8F27-B922AC02CE19}" srcId="{8D1A15FD-A1D1-47A2-9DD8-EBBE9E245702}" destId="{D06608D8-46DB-4E94-A264-E0FCFDA4C66C}" srcOrd="3" destOrd="0" parTransId="{4351C42E-EDDB-433A-BC52-C3A49E469AEF}" sibTransId="{3D79488A-6A33-4EC2-BD0F-ABE0C63C7798}"/>
    <dgm:cxn modelId="{ADF1D15D-C86E-423B-BFA0-4BD4B4D94046}" srcId="{8D1A15FD-A1D1-47A2-9DD8-EBBE9E245702}" destId="{DE29C7CC-130E-42AD-9F56-7852612BB644}" srcOrd="1" destOrd="0" parTransId="{5B33AA91-9A04-4407-A0B9-CC0CC4D4CE89}" sibTransId="{C09D1646-2030-49CE-9166-E4EC4B19F187}"/>
    <dgm:cxn modelId="{98AC9B0B-9754-481D-BBDB-90FB61EC8FAE}" type="presOf" srcId="{D06608D8-46DB-4E94-A264-E0FCFDA4C66C}" destId="{14A4A33E-3BD5-4BC8-B5F6-67A11F00A8D1}" srcOrd="0" destOrd="0" presId="urn:microsoft.com/office/officeart/2005/8/layout/pyramid2"/>
    <dgm:cxn modelId="{CBDA5764-01B2-4799-AB2B-4DADB4E46F4F}" type="presOf" srcId="{8D1A15FD-A1D1-47A2-9DD8-EBBE9E245702}" destId="{1DE1E1E4-F17C-431D-B13C-1062B7D31D76}" srcOrd="0" destOrd="0" presId="urn:microsoft.com/office/officeart/2005/8/layout/pyramid2"/>
    <dgm:cxn modelId="{56EE2265-F77C-4DB3-AC48-54583B3C4560}" type="presOf" srcId="{FFC34A2D-E6F0-42A1-8BD4-3EE8A06D01EB}" destId="{E8F50FE6-1262-468F-AC8B-83DD0F787688}" srcOrd="0" destOrd="0" presId="urn:microsoft.com/office/officeart/2005/8/layout/pyramid2"/>
    <dgm:cxn modelId="{DE9FFDA2-B255-4BAB-B171-88F615B6C6E3}" type="presParOf" srcId="{1DE1E1E4-F17C-431D-B13C-1062B7D31D76}" destId="{E8924646-61D1-4EBC-83A6-2C22E0C62EFC}" srcOrd="0" destOrd="0" presId="urn:microsoft.com/office/officeart/2005/8/layout/pyramid2"/>
    <dgm:cxn modelId="{1D577A5E-259E-4B48-8409-0D52C279620C}" type="presParOf" srcId="{1DE1E1E4-F17C-431D-B13C-1062B7D31D76}" destId="{39A33A98-655E-40F3-8E1E-BA2F36D96393}" srcOrd="1" destOrd="0" presId="urn:microsoft.com/office/officeart/2005/8/layout/pyramid2"/>
    <dgm:cxn modelId="{C087645E-0D55-4D7C-A10E-796063D6C585}" type="presParOf" srcId="{39A33A98-655E-40F3-8E1E-BA2F36D96393}" destId="{A0300D25-1208-4D65-9140-D818096EE87D}" srcOrd="0" destOrd="0" presId="urn:microsoft.com/office/officeart/2005/8/layout/pyramid2"/>
    <dgm:cxn modelId="{A8CDC1E9-48B9-4FA1-8604-C9CC2431B897}" type="presParOf" srcId="{39A33A98-655E-40F3-8E1E-BA2F36D96393}" destId="{6DCAE145-B884-4821-8949-37B33B70A6D2}" srcOrd="1" destOrd="0" presId="urn:microsoft.com/office/officeart/2005/8/layout/pyramid2"/>
    <dgm:cxn modelId="{2FD9C4A7-B4E6-4440-82E8-6C7545F3ADBD}" type="presParOf" srcId="{39A33A98-655E-40F3-8E1E-BA2F36D96393}" destId="{164C6CB8-B129-4E27-ADB4-77DD6320BCB7}" srcOrd="2" destOrd="0" presId="urn:microsoft.com/office/officeart/2005/8/layout/pyramid2"/>
    <dgm:cxn modelId="{AD7DE748-8439-4E4A-984C-45CA82D3FA62}" type="presParOf" srcId="{39A33A98-655E-40F3-8E1E-BA2F36D96393}" destId="{2713E911-611C-49E5-951C-A1495E9A2664}" srcOrd="3" destOrd="0" presId="urn:microsoft.com/office/officeart/2005/8/layout/pyramid2"/>
    <dgm:cxn modelId="{D9378396-4DB9-4C1C-8382-A96228C4F140}" type="presParOf" srcId="{39A33A98-655E-40F3-8E1E-BA2F36D96393}" destId="{E8F50FE6-1262-468F-AC8B-83DD0F787688}" srcOrd="4" destOrd="0" presId="urn:microsoft.com/office/officeart/2005/8/layout/pyramid2"/>
    <dgm:cxn modelId="{0F37E911-A792-437D-8AC4-EEDA1E353870}" type="presParOf" srcId="{39A33A98-655E-40F3-8E1E-BA2F36D96393}" destId="{376F5A1C-F65C-4F07-9246-7742D56C7F0E}" srcOrd="5" destOrd="0" presId="urn:microsoft.com/office/officeart/2005/8/layout/pyramid2"/>
    <dgm:cxn modelId="{2B31F429-A1FE-419D-95DC-D61A2D5C0B8D}" type="presParOf" srcId="{39A33A98-655E-40F3-8E1E-BA2F36D96393}" destId="{14A4A33E-3BD5-4BC8-B5F6-67A11F00A8D1}" srcOrd="6" destOrd="0" presId="urn:microsoft.com/office/officeart/2005/8/layout/pyramid2"/>
    <dgm:cxn modelId="{461673C2-AB40-48B3-AD11-67ABAB6F3224}" type="presParOf" srcId="{39A33A98-655E-40F3-8E1E-BA2F36D96393}" destId="{FDFC2160-506C-4E84-A343-5591F8691040}"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24646-61D1-4EBC-83A6-2C22E0C62EFC}">
      <dsp:nvSpPr>
        <dsp:cNvPr id="0" name=""/>
        <dsp:cNvSpPr/>
      </dsp:nvSpPr>
      <dsp:spPr>
        <a:xfrm>
          <a:off x="1418528" y="17806"/>
          <a:ext cx="4063041" cy="4091061"/>
        </a:xfrm>
        <a:prstGeom prst="triangl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0300D25-1208-4D65-9140-D818096EE87D}">
      <dsp:nvSpPr>
        <dsp:cNvPr id="0" name=""/>
        <dsp:cNvSpPr/>
      </dsp:nvSpPr>
      <dsp:spPr>
        <a:xfrm>
          <a:off x="2289858" y="135157"/>
          <a:ext cx="4755437" cy="79440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50"/>
              </a:solidFill>
              <a:latin typeface="Calibri" panose="020F0502020204030204" pitchFamily="34" charset="0"/>
            </a:rPr>
            <a:t>Strong Evidence** [WWC]</a:t>
          </a:r>
        </a:p>
        <a:p>
          <a:pPr lvl="0" algn="ctr" defTabSz="800100">
            <a:lnSpc>
              <a:spcPct val="90000"/>
            </a:lnSpc>
            <a:spcBef>
              <a:spcPct val="0"/>
            </a:spcBef>
            <a:spcAft>
              <a:spcPts val="0"/>
            </a:spcAft>
          </a:pPr>
          <a:r>
            <a:rPr lang="en-US" sz="1800" b="1" kern="1200" dirty="0" smtClean="0">
              <a:solidFill>
                <a:srgbClr val="00B050"/>
              </a:solidFill>
              <a:latin typeface="Calibri" panose="020F0502020204030204" pitchFamily="34" charset="0"/>
            </a:rPr>
            <a:t>(based on </a:t>
          </a:r>
          <a:r>
            <a:rPr lang="en-US" sz="1800" b="1" u="sng" kern="1200" dirty="0" smtClean="0">
              <a:solidFill>
                <a:srgbClr val="00B050"/>
              </a:solidFill>
              <a:latin typeface="Calibri" panose="020F0502020204030204" pitchFamily="34" charset="0"/>
            </a:rPr>
            <a:t>at least 1</a:t>
          </a:r>
          <a:r>
            <a:rPr lang="en-US" sz="1800" b="1" u="none" kern="1200" dirty="0" smtClean="0">
              <a:solidFill>
                <a:srgbClr val="00B050"/>
              </a:solidFill>
              <a:latin typeface="Calibri" panose="020F0502020204030204" pitchFamily="34" charset="0"/>
            </a:rPr>
            <a:t> </a:t>
          </a:r>
          <a:r>
            <a:rPr lang="en-US" sz="1800" b="1" kern="1200" dirty="0" smtClean="0">
              <a:solidFill>
                <a:srgbClr val="00B050"/>
              </a:solidFill>
              <a:latin typeface="Calibri" panose="020F0502020204030204" pitchFamily="34" charset="0"/>
            </a:rPr>
            <a:t>well-designed, well-implemented </a:t>
          </a:r>
          <a:r>
            <a:rPr lang="en-US" sz="1800" b="1" i="1" kern="1200" dirty="0" smtClean="0">
              <a:solidFill>
                <a:srgbClr val="00B050"/>
              </a:solidFill>
              <a:latin typeface="Calibri" panose="020F0502020204030204" pitchFamily="34" charset="0"/>
            </a:rPr>
            <a:t>experimental </a:t>
          </a:r>
          <a:r>
            <a:rPr lang="en-US" sz="1800" b="1" kern="1200" dirty="0" smtClean="0">
              <a:solidFill>
                <a:srgbClr val="00B050"/>
              </a:solidFill>
              <a:latin typeface="Calibri" panose="020F0502020204030204" pitchFamily="34" charset="0"/>
            </a:rPr>
            <a:t>study)</a:t>
          </a:r>
          <a:endParaRPr lang="en-US" sz="1800" b="1" kern="1200" dirty="0">
            <a:solidFill>
              <a:srgbClr val="7030A0"/>
            </a:solidFill>
            <a:latin typeface="Calibri" panose="020F0502020204030204" pitchFamily="34" charset="0"/>
          </a:endParaRPr>
        </a:p>
      </dsp:txBody>
      <dsp:txXfrm>
        <a:off x="2328638" y="173937"/>
        <a:ext cx="4677877" cy="716848"/>
      </dsp:txXfrm>
    </dsp:sp>
    <dsp:sp modelId="{164C6CB8-B129-4E27-ADB4-77DD6320BCB7}">
      <dsp:nvSpPr>
        <dsp:cNvPr id="0" name=""/>
        <dsp:cNvSpPr/>
      </dsp:nvSpPr>
      <dsp:spPr>
        <a:xfrm>
          <a:off x="2247303" y="1271173"/>
          <a:ext cx="4803210" cy="90655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F0"/>
              </a:solidFill>
              <a:latin typeface="Calibri" panose="020F0502020204030204" pitchFamily="34" charset="0"/>
            </a:rPr>
            <a:t>Moderate Evidence** [WWC]</a:t>
          </a:r>
        </a:p>
        <a:p>
          <a:pPr lvl="0" algn="ctr" defTabSz="800100">
            <a:lnSpc>
              <a:spcPct val="90000"/>
            </a:lnSpc>
            <a:spcBef>
              <a:spcPct val="0"/>
            </a:spcBef>
            <a:spcAft>
              <a:spcPts val="0"/>
            </a:spcAft>
          </a:pPr>
          <a:r>
            <a:rPr lang="en-US" sz="1800" b="1" kern="1200" dirty="0" smtClean="0">
              <a:solidFill>
                <a:srgbClr val="00B0F0"/>
              </a:solidFill>
              <a:latin typeface="Calibri" panose="020F0502020204030204" pitchFamily="34" charset="0"/>
            </a:rPr>
            <a:t>(based on </a:t>
          </a:r>
          <a:r>
            <a:rPr lang="en-US" sz="1800" b="1" u="sng" kern="1200" dirty="0" smtClean="0">
              <a:solidFill>
                <a:srgbClr val="00B0F0"/>
              </a:solidFill>
              <a:latin typeface="Calibri" panose="020F0502020204030204" pitchFamily="34" charset="0"/>
            </a:rPr>
            <a:t>at least 1</a:t>
          </a:r>
          <a:r>
            <a:rPr lang="en-US" sz="1800" b="1" u="none" kern="1200" dirty="0" smtClean="0">
              <a:solidFill>
                <a:srgbClr val="00B0F0"/>
              </a:solidFill>
              <a:latin typeface="Calibri" panose="020F0502020204030204" pitchFamily="34" charset="0"/>
            </a:rPr>
            <a:t> </a:t>
          </a:r>
          <a:r>
            <a:rPr lang="en-US" sz="1800" b="1" kern="1200" dirty="0" smtClean="0">
              <a:solidFill>
                <a:srgbClr val="00B0F0"/>
              </a:solidFill>
              <a:latin typeface="Calibri" panose="020F0502020204030204" pitchFamily="34" charset="0"/>
            </a:rPr>
            <a:t>well-designed, well-implemented </a:t>
          </a:r>
          <a:r>
            <a:rPr lang="en-US" sz="1800" b="1" i="1" kern="1200" dirty="0" smtClean="0">
              <a:solidFill>
                <a:srgbClr val="00B0F0"/>
              </a:solidFill>
              <a:latin typeface="Calibri" panose="020F0502020204030204" pitchFamily="34" charset="0"/>
            </a:rPr>
            <a:t>quasi-experimental design</a:t>
          </a:r>
          <a:r>
            <a:rPr lang="en-US" sz="1800" b="1" kern="1200" dirty="0" smtClean="0">
              <a:solidFill>
                <a:srgbClr val="00B0F0"/>
              </a:solidFill>
              <a:latin typeface="Calibri" panose="020F0502020204030204" pitchFamily="34" charset="0"/>
            </a:rPr>
            <a:t> study)</a:t>
          </a:r>
          <a:endParaRPr lang="en-US" sz="1800" b="1" i="0" kern="1200" dirty="0">
            <a:solidFill>
              <a:schemeClr val="tx2"/>
            </a:solidFill>
            <a:latin typeface="Calibri" panose="020F0502020204030204" pitchFamily="34" charset="0"/>
          </a:endParaRPr>
        </a:p>
      </dsp:txBody>
      <dsp:txXfrm>
        <a:off x="2291558" y="1315428"/>
        <a:ext cx="4714700" cy="818048"/>
      </dsp:txXfrm>
    </dsp:sp>
    <dsp:sp modelId="{E8F50FE6-1262-468F-AC8B-83DD0F787688}">
      <dsp:nvSpPr>
        <dsp:cNvPr id="0" name=""/>
        <dsp:cNvSpPr/>
      </dsp:nvSpPr>
      <dsp:spPr>
        <a:xfrm>
          <a:off x="2262552" y="2419651"/>
          <a:ext cx="4800984" cy="101137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chemeClr val="tx2"/>
              </a:solidFill>
              <a:latin typeface="Calibri" panose="020F0502020204030204" pitchFamily="34" charset="0"/>
            </a:rPr>
            <a:t>Promising Evidence** </a:t>
          </a:r>
        </a:p>
        <a:p>
          <a:pPr lvl="0" algn="ctr" defTabSz="800100">
            <a:lnSpc>
              <a:spcPct val="90000"/>
            </a:lnSpc>
            <a:spcBef>
              <a:spcPct val="0"/>
            </a:spcBef>
            <a:spcAft>
              <a:spcPts val="0"/>
            </a:spcAft>
          </a:pPr>
          <a:r>
            <a:rPr lang="en-US" sz="1800" b="1" i="0" kern="1200" dirty="0" smtClean="0">
              <a:solidFill>
                <a:schemeClr val="tx2"/>
              </a:solidFill>
              <a:latin typeface="Calibri" panose="020F0502020204030204" pitchFamily="34" charset="0"/>
            </a:rPr>
            <a:t>(based on </a:t>
          </a:r>
          <a:r>
            <a:rPr lang="en-US" sz="1800" b="1" i="0" u="sng" kern="1200" dirty="0" smtClean="0">
              <a:solidFill>
                <a:schemeClr val="tx2"/>
              </a:solidFill>
              <a:latin typeface="Calibri" panose="020F0502020204030204" pitchFamily="34" charset="0"/>
            </a:rPr>
            <a:t>at least 1</a:t>
          </a:r>
          <a:r>
            <a:rPr lang="en-US" sz="1800" b="1" i="0" u="none" kern="1200" dirty="0" smtClean="0">
              <a:solidFill>
                <a:schemeClr val="tx2"/>
              </a:solidFill>
              <a:latin typeface="Calibri" panose="020F0502020204030204" pitchFamily="34" charset="0"/>
            </a:rPr>
            <a:t> </a:t>
          </a:r>
          <a:r>
            <a:rPr lang="en-US" sz="1800" b="1" i="0" kern="1200" dirty="0" smtClean="0">
              <a:solidFill>
                <a:schemeClr val="tx2"/>
              </a:solidFill>
              <a:latin typeface="Calibri" panose="020F0502020204030204" pitchFamily="34" charset="0"/>
            </a:rPr>
            <a:t>well-designed, well-implemented </a:t>
          </a:r>
          <a:r>
            <a:rPr lang="en-US" sz="1800" b="1" i="1" kern="1200" dirty="0" smtClean="0">
              <a:solidFill>
                <a:schemeClr val="tx2"/>
              </a:solidFill>
              <a:latin typeface="Calibri" panose="020F0502020204030204" pitchFamily="34" charset="0"/>
            </a:rPr>
            <a:t>correlational study with statistical controls for selection bias</a:t>
          </a:r>
          <a:r>
            <a:rPr lang="en-US" sz="1800" b="1" i="0" kern="1200" dirty="0" smtClean="0">
              <a:solidFill>
                <a:schemeClr val="tx2"/>
              </a:solidFill>
              <a:latin typeface="Calibri" panose="020F0502020204030204" pitchFamily="34" charset="0"/>
            </a:rPr>
            <a:t>)</a:t>
          </a:r>
          <a:endParaRPr lang="en-US" sz="1800" b="1" kern="1200" dirty="0">
            <a:solidFill>
              <a:srgbClr val="00B0F0"/>
            </a:solidFill>
            <a:latin typeface="Calibri" panose="020F0502020204030204" pitchFamily="34" charset="0"/>
          </a:endParaRPr>
        </a:p>
      </dsp:txBody>
      <dsp:txXfrm>
        <a:off x="2311923" y="2469022"/>
        <a:ext cx="4702242" cy="912636"/>
      </dsp:txXfrm>
    </dsp:sp>
    <dsp:sp modelId="{14A4A33E-3BD5-4BC8-B5F6-67A11F00A8D1}">
      <dsp:nvSpPr>
        <dsp:cNvPr id="0" name=""/>
        <dsp:cNvSpPr/>
      </dsp:nvSpPr>
      <dsp:spPr>
        <a:xfrm>
          <a:off x="2310164" y="3622545"/>
          <a:ext cx="4732101" cy="300467"/>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rgbClr val="7030A0"/>
              </a:solidFill>
            </a:rPr>
            <a:t> </a:t>
          </a:r>
          <a:r>
            <a:rPr lang="en-US" sz="1800" b="1" i="0" kern="1200" dirty="0" smtClean="0">
              <a:solidFill>
                <a:srgbClr val="7030A0"/>
              </a:solidFill>
              <a:latin typeface="Calibri" panose="020F0502020204030204" pitchFamily="34" charset="0"/>
            </a:rPr>
            <a:t>Evidence that </a:t>
          </a:r>
          <a:r>
            <a:rPr lang="en-US" sz="1800" b="1" i="1" kern="1200" dirty="0" smtClean="0">
              <a:solidFill>
                <a:srgbClr val="7030A0"/>
              </a:solidFill>
              <a:latin typeface="Calibri" panose="020F0502020204030204" pitchFamily="34" charset="0"/>
            </a:rPr>
            <a:t>Demonstrates a Rationale</a:t>
          </a:r>
          <a:endParaRPr lang="en-US" sz="1800" b="1" kern="1200" dirty="0">
            <a:solidFill>
              <a:srgbClr val="00B050"/>
            </a:solidFill>
            <a:latin typeface="Calibri" panose="020F0502020204030204" pitchFamily="34" charset="0"/>
          </a:endParaRPr>
        </a:p>
      </dsp:txBody>
      <dsp:txXfrm>
        <a:off x="2324832" y="3637213"/>
        <a:ext cx="4702765" cy="2711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7628" cy="464820"/>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sz="quarter" idx="1"/>
          </p:nvPr>
        </p:nvSpPr>
        <p:spPr>
          <a:xfrm>
            <a:off x="3971182" y="1"/>
            <a:ext cx="3037628" cy="464820"/>
          </a:xfrm>
          <a:prstGeom prst="rect">
            <a:avLst/>
          </a:prstGeom>
        </p:spPr>
        <p:txBody>
          <a:bodyPr vert="horz" lIns="91650" tIns="45825" rIns="91650" bIns="45825" rtlCol="0"/>
          <a:lstStyle>
            <a:lvl1pPr algn="r">
              <a:defRPr sz="1200"/>
            </a:lvl1pPr>
          </a:lstStyle>
          <a:p>
            <a:fld id="{B4161B60-0C19-45BF-8B19-41501FEED1EF}" type="datetimeFigureOut">
              <a:rPr lang="en-US" smtClean="0"/>
              <a:pPr/>
              <a:t>2/1/2019</a:t>
            </a:fld>
            <a:endParaRPr lang="en-US" dirty="0"/>
          </a:p>
        </p:txBody>
      </p:sp>
      <p:sp>
        <p:nvSpPr>
          <p:cNvPr id="4" name="Footer Placeholder 3"/>
          <p:cNvSpPr>
            <a:spLocks noGrp="1"/>
          </p:cNvSpPr>
          <p:nvPr>
            <p:ph type="ftr" sz="quarter" idx="2"/>
          </p:nvPr>
        </p:nvSpPr>
        <p:spPr>
          <a:xfrm>
            <a:off x="1" y="8829989"/>
            <a:ext cx="3037628" cy="464820"/>
          </a:xfrm>
          <a:prstGeom prst="rect">
            <a:avLst/>
          </a:prstGeom>
        </p:spPr>
        <p:txBody>
          <a:bodyPr vert="horz" lIns="91650" tIns="45825" rIns="91650" bIns="4582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1182" y="8829989"/>
            <a:ext cx="3037628" cy="464820"/>
          </a:xfrm>
          <a:prstGeom prst="rect">
            <a:avLst/>
          </a:prstGeom>
        </p:spPr>
        <p:txBody>
          <a:bodyPr vert="horz" lIns="91650" tIns="45825" rIns="91650" bIns="45825" rtlCol="0" anchor="b"/>
          <a:lstStyle>
            <a:lvl1pPr algn="r">
              <a:defRPr sz="1200"/>
            </a:lvl1pPr>
          </a:lstStyle>
          <a:p>
            <a:fld id="{A9C10FF6-C556-461E-A7F3-1B039266C68D}" type="slidenum">
              <a:rPr lang="en-US" smtClean="0"/>
              <a:pPr/>
              <a:t>‹#›</a:t>
            </a:fld>
            <a:endParaRPr lang="en-US" dirty="0"/>
          </a:p>
        </p:txBody>
      </p:sp>
    </p:spTree>
    <p:extLst>
      <p:ext uri="{BB962C8B-B14F-4D97-AF65-F5344CB8AC3E}">
        <p14:creationId xmlns:p14="http://schemas.microsoft.com/office/powerpoint/2010/main" val="42220162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8106" cy="464421"/>
          </a:xfrm>
          <a:prstGeom prst="rect">
            <a:avLst/>
          </a:prstGeom>
        </p:spPr>
        <p:txBody>
          <a:bodyPr vert="horz" lIns="93190" tIns="46595" rIns="93190" bIns="46595"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970705" y="2"/>
            <a:ext cx="3038105" cy="464421"/>
          </a:xfrm>
          <a:prstGeom prst="rect">
            <a:avLst/>
          </a:prstGeom>
        </p:spPr>
        <p:txBody>
          <a:bodyPr vert="horz" lIns="93190" tIns="46595" rIns="93190" bIns="46595" rtlCol="0"/>
          <a:lstStyle>
            <a:lvl1pPr algn="r">
              <a:defRPr sz="1200">
                <a:latin typeface="Arial" charset="0"/>
              </a:defRPr>
            </a:lvl1pPr>
          </a:lstStyle>
          <a:p>
            <a:pPr>
              <a:defRPr/>
            </a:pPr>
            <a:fld id="{5A7517F5-EA8D-4AC2-AE95-AA2A5CBBD7E5}" type="datetimeFigureOut">
              <a:rPr lang="en-US"/>
              <a:pPr>
                <a:defRPr/>
              </a:pPr>
              <a:t>2/1/2019</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90" tIns="46595" rIns="93190" bIns="46595" rtlCol="0" anchor="ctr"/>
          <a:lstStyle/>
          <a:p>
            <a:pPr lvl="0"/>
            <a:endParaRPr lang="en-US" noProof="0" dirty="0"/>
          </a:p>
        </p:txBody>
      </p:sp>
      <p:sp>
        <p:nvSpPr>
          <p:cNvPr id="5" name="Notes Placeholder 4"/>
          <p:cNvSpPr>
            <a:spLocks noGrp="1"/>
          </p:cNvSpPr>
          <p:nvPr>
            <p:ph type="body" sz="quarter" idx="3"/>
          </p:nvPr>
        </p:nvSpPr>
        <p:spPr>
          <a:xfrm>
            <a:off x="701837" y="4415194"/>
            <a:ext cx="5608320" cy="4184574"/>
          </a:xfrm>
          <a:prstGeom prst="rect">
            <a:avLst/>
          </a:prstGeom>
        </p:spPr>
        <p:txBody>
          <a:bodyPr vert="horz" lIns="93190" tIns="46595" rIns="93190" bIns="4659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30388"/>
            <a:ext cx="3038106" cy="464421"/>
          </a:xfrm>
          <a:prstGeom prst="rect">
            <a:avLst/>
          </a:prstGeom>
        </p:spPr>
        <p:txBody>
          <a:bodyPr vert="horz" lIns="93190" tIns="46595" rIns="93190" bIns="46595"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970705" y="8830388"/>
            <a:ext cx="3038105" cy="464421"/>
          </a:xfrm>
          <a:prstGeom prst="rect">
            <a:avLst/>
          </a:prstGeom>
        </p:spPr>
        <p:txBody>
          <a:bodyPr vert="horz" lIns="93190" tIns="46595" rIns="93190" bIns="46595" rtlCol="0" anchor="b"/>
          <a:lstStyle>
            <a:lvl1pPr algn="r">
              <a:defRPr sz="1200">
                <a:latin typeface="Arial" charset="0"/>
              </a:defRPr>
            </a:lvl1pPr>
          </a:lstStyle>
          <a:p>
            <a:pPr>
              <a:defRPr/>
            </a:pPr>
            <a:fld id="{63728EC0-030A-4C31-A098-75B7FED1DAB3}" type="slidenum">
              <a:rPr lang="en-US"/>
              <a:pPr>
                <a:defRPr/>
              </a:pPr>
              <a:t>‹#›</a:t>
            </a:fld>
            <a:endParaRPr lang="en-US" dirty="0"/>
          </a:p>
        </p:txBody>
      </p:sp>
    </p:spTree>
    <p:extLst>
      <p:ext uri="{BB962C8B-B14F-4D97-AF65-F5344CB8AC3E}">
        <p14:creationId xmlns:p14="http://schemas.microsoft.com/office/powerpoint/2010/main" val="400839933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presentation is </a:t>
            </a:r>
            <a:r>
              <a:rPr lang="en-US" dirty="0" smtClean="0"/>
              <a:t>on using the What Works Clearinghouse to identify strong or moderate evidence of positive effects from education interventions.  The WWC is an initiative of the Institute</a:t>
            </a:r>
            <a:r>
              <a:rPr lang="en-US" baseline="0" dirty="0" smtClean="0"/>
              <a:t> of Education Sciences, which is the research, statistics, and evaluation arm of the U. S. Department of Education.</a:t>
            </a:r>
            <a:endParaRPr lang="en-US" dirty="0"/>
          </a:p>
          <a:p>
            <a:endParaRPr lang="en-US" dirty="0" smtClean="0"/>
          </a:p>
          <a:p>
            <a:r>
              <a:rPr lang="en-US" dirty="0" smtClean="0"/>
              <a:t>My </a:t>
            </a:r>
            <a:r>
              <a:rPr lang="en-US" dirty="0"/>
              <a:t>name is Jonathan Jacobson, and I work for the National Center for Education Evaluation and Regional Assistance </a:t>
            </a:r>
            <a:r>
              <a:rPr lang="en-US" dirty="0" smtClean="0"/>
              <a:t>within IES and serve on the WWC team.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previously noted, the positive findings from</a:t>
            </a:r>
            <a:r>
              <a:rPr lang="en-US" baseline="0" dirty="0" smtClean="0"/>
              <a:t> this study are based on samples that satisfy the Department’s large-sample requirement for strong and moderate evidence.  By selecting the “Study Details” tab on the study page, we can see that the study took place in 39 second-grade classrooms across two mid-Atlantic school districts. Because the study occurred in more than one district, it satisfies the “multi-site sample” requirement needed for strong and moderate evidence.</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“Sample</a:t>
            </a:r>
            <a:r>
              <a:rPr lang="en-US" baseline="0" dirty="0" smtClean="0"/>
              <a:t> Characteristics” tab describes the grade level and demographic characteristics of the students included in the study sample, as well as the settings in which the study occurred. This information could help us assess the overlap of the populations and settings in the study with the populations and settings proposed for a project.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Now let’s consider how a What Works Clearinghouse intervention report can provide strong or moderate evidence.  The advantage of an intervention report over a review of an individual study is that the intervention report is based on a systematic review of ALL studies of that intervention that meet WWC standards with or without reservations.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strong or moderate evidence as defined by the Department, a WWC intervention report must meet certain requirements.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First, the intervention report must have been prepared by the WWC using version 2.1 or version 3.0 of the WWC Procedures and Standards Handbook.  To provide strong evidence, the intervention report must report a “positive effect” of the intervention on a relevant outcome, with no reporting of a “negative effect” or a “potentially negative effect” on a relevant outcome. To provide moderate evidence, the report must report either a “positive effect” or a “potentially positive effect” of the intervention on a relevant outcome, with no reporting of a “negative effect” or a “potentially negative effect” on a relevant outcome.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Second, the extent of evidence for the effects of the intervention on the relevant outcome needs to be characterized as “medium to large” in the intervention report.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Finally, to provide strong evidence, the studies contributing to the intervention report must include a sample that overlaps with *both* the populations *and* the settings proposed for the project. To provide moderate evidence, the studies contributing to the intervention report must overlap with *either* the populations *or* the settings proposed for the project. For example, for a project serving low-income students in urban high schools, an intervention report could provide strong evidence if it included a study sampling low-income students in urban high schools and met the other requirements for strong evidence described in this table. </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as defined by the Department, a WWC intervention report must meet a more limited set of requirements.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the intervention report must report either a “positive effect” or a “potentially positive effect” of the intervention on a relevant outcome, with no reporting of a “negative effect” or a “potentially negative effect” on a relevant outcome. The version of the WWC Handbook used to prepare the intervention report does not matter in the case of promising evidence.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qualify as promising evidence, the intervention report may characterize the extent of evidence for the effects of the intervention on the relevant outcome as *either* “small” or “medium to large”.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Finally, in the case of promising evidence, the studies contributing to the intervention report do *not* need to overlap with *either* the populations *or* the settings proposed for the project. </a:t>
            </a:r>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convenient way to search for intervention reports is to use the Find What Works tool on the WWC website. In this example, we search for interventions in the topic area of “Path to Graduation.”</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a:t>
            </a:r>
            <a:r>
              <a:rPr lang="en-US" baseline="0" dirty="0" smtClean="0"/>
              <a:t> the interventions in the “Path to Graduation” topic area, several are characterized as having positive effects or potentially positive effects on outcomes. The first of these intervention reports is for Dual Enrollment Programs.</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intervention report for Dual Enrollment Programs was released by the WWC</a:t>
            </a:r>
            <a:r>
              <a:rPr lang="en-US" baseline="0" dirty="0" smtClean="0"/>
              <a:t> in February 2017. In addition to the information reported on the intervention page, there is more detailed information included in the PDF of the intervention report.</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page of the intervention report states that the report was prepared under version 3.0 of the WWC Procedures and Standards Handbook and also indicates the specific study review protocol used for the corresponding systematic review.</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1 of the intervention report lists</a:t>
            </a:r>
            <a:r>
              <a:rPr lang="en-US" baseline="0" dirty="0" smtClean="0"/>
              <a:t> a summary of findings on the effectiveness of the intervention. In the case of Dual Enrollment, “positive effects” are reported in five outcome domains. These outcome domains are</a:t>
            </a:r>
          </a:p>
          <a:p>
            <a:endParaRPr lang="en-US" baseline="0" dirty="0" smtClean="0"/>
          </a:p>
          <a:p>
            <a:r>
              <a:rPr lang="en-US" baseline="0" dirty="0" smtClean="0"/>
              <a:t>--degree attainment in college</a:t>
            </a:r>
          </a:p>
          <a:p>
            <a:r>
              <a:rPr lang="en-US" baseline="0" dirty="0" smtClean="0"/>
              <a:t>--college access and enrollment</a:t>
            </a:r>
          </a:p>
          <a:p>
            <a:r>
              <a:rPr lang="en-US" baseline="0" dirty="0" smtClean="0"/>
              <a:t>--credit accumulation</a:t>
            </a:r>
          </a:p>
          <a:p>
            <a:r>
              <a:rPr lang="en-US" baseline="0" dirty="0" smtClean="0"/>
              <a:t>--completing high school</a:t>
            </a:r>
          </a:p>
          <a:p>
            <a:r>
              <a:rPr lang="en-US" baseline="0" dirty="0" smtClean="0"/>
              <a:t>(and)</a:t>
            </a:r>
          </a:p>
          <a:p>
            <a:r>
              <a:rPr lang="en-US" baseline="0" dirty="0" smtClean="0"/>
              <a:t>--general academic achievement in high school</a:t>
            </a:r>
          </a:p>
          <a:p>
            <a:endParaRPr lang="en-US" baseline="0" dirty="0" smtClean="0"/>
          </a:p>
          <a:p>
            <a:r>
              <a:rPr lang="en-US" baseline="0" dirty="0" smtClean="0"/>
              <a:t>For each of these five outcome domains, the WWC characterizes the extent of evidence as “medium to large.”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provide strong evidence in support of a proposed project component,</a:t>
            </a:r>
            <a:r>
              <a:rPr lang="en-US" baseline="0" dirty="0" smtClean="0"/>
              <a:t> the studies contributing to the intervention report would need to overlap with *both* the populations *and* the settings proposed for a project. Appendix A of the intervention report provides information on the settings and samples included in each study meeting WWC standards. This information could help us assess the overlap of the populations and settings in the study with the populations and settings proposed for a project.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goals for this presentation are to help you to:</a:t>
            </a:r>
          </a:p>
          <a:p>
            <a:endParaRPr lang="en-US" dirty="0" smtClean="0"/>
          </a:p>
          <a:p>
            <a:r>
              <a:rPr lang="en-US" dirty="0" smtClean="0"/>
              <a:t>--</a:t>
            </a:r>
            <a:r>
              <a:rPr lang="en-US" dirty="0"/>
              <a:t>Understand  what the term “evidence-based” means in the context of federal education law </a:t>
            </a:r>
            <a:r>
              <a:rPr lang="en-US" dirty="0" smtClean="0"/>
              <a:t>and U. S. Department of Education </a:t>
            </a:r>
            <a:r>
              <a:rPr lang="en-US" dirty="0"/>
              <a:t>regulations</a:t>
            </a:r>
          </a:p>
          <a:p>
            <a:endParaRPr lang="en-US" dirty="0" smtClean="0"/>
          </a:p>
          <a:p>
            <a:r>
              <a:rPr lang="en-US" dirty="0" smtClean="0"/>
              <a:t>--Learn how to find *strong evidence* and *moderate evidence* from What Works Clearinghouse reviews of individual studies</a:t>
            </a:r>
          </a:p>
          <a:p>
            <a:endParaRPr lang="en-US" dirty="0" smtClean="0"/>
          </a:p>
          <a:p>
            <a:r>
              <a:rPr lang="en-US" dirty="0" smtClean="0"/>
              <a:t>--</a:t>
            </a:r>
            <a:r>
              <a:rPr lang="en-US" dirty="0"/>
              <a:t>Learn how to find *strong evidence* and *moderate evidence</a:t>
            </a:r>
            <a:r>
              <a:rPr lang="en-US" dirty="0" smtClean="0"/>
              <a:t>* (as well as *promising evidence*) </a:t>
            </a:r>
            <a:r>
              <a:rPr lang="en-US" dirty="0"/>
              <a:t>from </a:t>
            </a:r>
            <a:r>
              <a:rPr lang="en-US" dirty="0" smtClean="0"/>
              <a:t>WWC systematic reviews of evidence, which include both WWC intervention reports and WWC practice guides</a:t>
            </a:r>
          </a:p>
          <a:p>
            <a:endParaRPr lang="en-US" dirty="0" smtClean="0"/>
          </a:p>
          <a:p>
            <a:r>
              <a:rPr lang="en-US" dirty="0" smtClean="0"/>
              <a:t>--Learn how to connect with the WWC</a:t>
            </a:r>
            <a:endParaRPr lang="en-US" dirty="0"/>
          </a:p>
          <a:p>
            <a:endParaRPr lang="en-US" dirty="0"/>
          </a:p>
        </p:txBody>
      </p:sp>
    </p:spTree>
    <p:extLst>
      <p:ext uri="{BB962C8B-B14F-4D97-AF65-F5344CB8AC3E}">
        <p14:creationId xmlns:p14="http://schemas.microsoft.com/office/powerpoint/2010/main" val="188111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smtClean="0"/>
              <a:t>Another type of systematic review conducted by the What Works Clearinghouse is a practice guide. In contrast with intervention reports, which assess evidence for certain “branded” interventions, practice guides characterize the evidence supporting a set of recommendations made by a panel of researchers and practitioners focused on instruction in a particular topic area.</a:t>
            </a:r>
          </a:p>
          <a:p>
            <a:endParaRPr lang="en-US" baseline="0" dirty="0" smtClean="0"/>
          </a:p>
          <a:p>
            <a:r>
              <a:rPr lang="en-US" baseline="0" dirty="0" smtClean="0"/>
              <a:t>To serve as sources of strong or moderate evidence under the Department’s definitions, a WWC practice guide must have been prepared under version 2.1 or version 3.0 of the WWC Handbook.  Note that, when citing a practice guide, an applicant to an ED grant program should cite a specific practice recommendation in the guide that is both relevant to the proposed project, and that meets the evidence requirements defined in the Notice Inviting Applications. </a:t>
            </a:r>
          </a:p>
          <a:p>
            <a:endParaRPr lang="en-US" baseline="0" dirty="0" smtClean="0"/>
          </a:p>
          <a:p>
            <a:r>
              <a:rPr lang="en-US" baseline="0" dirty="0" smtClean="0"/>
              <a:t>To provide strong evidence, the practice guide recommendation must be characterized as supported by a “strong evidence” base. To provide moderate evidence, the practice guide recommendation must be characterized as supported by either a “strong evidence” base or a “moderate evidence” base. </a:t>
            </a:r>
          </a:p>
          <a:p>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strong evidence, the studies contributing to the practice guide recommendation cited for a project must include a sample that overlaps with *both* the populations *and* the settings proposed for the project. To provide moderate evidence, the studies contributing to the practice guide recommendation cited for a project must overlap with *either* the populations *or* the settings proposed for the project. The populations and settings of the samples included in the studies supporting each practice recommendation are described in Appendix D of the corresponding practice guide.</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as defined by the Department, a WWC practice guide recommendation must be characterized as supported by either a “strong evidence” base or a “moderate evidence” base. The version of the WWC Handbook used to prepare the practice guide does not matter in the case of promising evidence.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In addition, in the case of promising evidence, the study samples contributing to the practice recommendation do not need to overlap with *either* the populations *or* the settings proposed for the project. </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Between September 2007 and September 2017, the What Works Clearinghouse released 22 practice</a:t>
            </a:r>
            <a:r>
              <a:rPr lang="en-US" baseline="0" dirty="0" smtClean="0"/>
              <a:t> guides. Of these, 7 practice guides were prepared under version 2.1 or version 3.0 of the WWC Procedures and Standards Handbook. These seven guides cover the following topics:</a:t>
            </a:r>
          </a:p>
          <a:p>
            <a:endParaRPr lang="en-US" baseline="0" dirty="0" smtClean="0"/>
          </a:p>
          <a:p>
            <a:r>
              <a:rPr lang="en-US" baseline="0" dirty="0" smtClean="0"/>
              <a:t>--Preventing Dropout in Secondary Schools</a:t>
            </a:r>
          </a:p>
          <a:p>
            <a:r>
              <a:rPr lang="en-US" baseline="0" dirty="0" smtClean="0"/>
              <a:t>--Strategies for Postsecondary Students in Developmental Education</a:t>
            </a:r>
          </a:p>
          <a:p>
            <a:r>
              <a:rPr lang="en-US" baseline="0" dirty="0" smtClean="0"/>
              <a:t>--Teaching Secondary Students to Write Effectively</a:t>
            </a:r>
          </a:p>
          <a:p>
            <a:r>
              <a:rPr lang="en-US" baseline="0" dirty="0" smtClean="0"/>
              <a:t>--Foundational Skills to Support Reading for Understanding in Kindergarten through 3</a:t>
            </a:r>
            <a:r>
              <a:rPr lang="en-US" baseline="30000" dirty="0" smtClean="0"/>
              <a:t>rd</a:t>
            </a:r>
            <a:r>
              <a:rPr lang="en-US" baseline="0" dirty="0" smtClean="0"/>
              <a:t> Grade</a:t>
            </a:r>
          </a:p>
          <a:p>
            <a:r>
              <a:rPr lang="en-US" baseline="0" dirty="0" smtClean="0"/>
              <a:t>--Teaching Strategies for Improving Algebra  Knowledge in Middle and High School Students</a:t>
            </a:r>
          </a:p>
          <a:p>
            <a:r>
              <a:rPr lang="en-US" baseline="0" dirty="0" smtClean="0"/>
              <a:t>--Teaching Academic Content and Literacy to English Learners in Elementary and Middle School</a:t>
            </a:r>
          </a:p>
          <a:p>
            <a:r>
              <a:rPr lang="en-US" baseline="0" dirty="0" smtClean="0"/>
              <a:t>(and)</a:t>
            </a:r>
          </a:p>
          <a:p>
            <a:r>
              <a:rPr lang="en-US" baseline="0" dirty="0" smtClean="0"/>
              <a:t>--Teaching Math to Young Children</a:t>
            </a:r>
          </a:p>
          <a:p>
            <a:endParaRPr lang="en-US" baseline="0" dirty="0" smtClean="0"/>
          </a:p>
          <a:p>
            <a:r>
              <a:rPr lang="en-US" baseline="0" dirty="0" smtClean="0"/>
              <a:t>As the WWC releases new or updated practice guides, these will be posted for free download on the WWC website.</a:t>
            </a:r>
          </a:p>
        </p:txBody>
      </p:sp>
    </p:spTree>
    <p:extLst>
      <p:ext uri="{BB962C8B-B14F-4D97-AF65-F5344CB8AC3E}">
        <p14:creationId xmlns:p14="http://schemas.microsoft.com/office/powerpoint/2010/main" val="3959954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practice guide recommendations characterized as based on a “minimal evidence” base </a:t>
            </a:r>
            <a:r>
              <a:rPr lang="en-US" baseline="0" dirty="0" smtClean="0"/>
              <a:t>reflect the expert opinion of the panel of researchers and practitioners contributing to the guide.  These recommendations may be useful to projects but do NOT qualify as either strong, moderate, or promising evidence under the Department’s evidence definitions.</a:t>
            </a:r>
            <a:endParaRPr lang="en-US" dirty="0"/>
          </a:p>
        </p:txBody>
      </p:sp>
    </p:spTree>
    <p:extLst>
      <p:ext uri="{BB962C8B-B14F-4D97-AF65-F5344CB8AC3E}">
        <p14:creationId xmlns:p14="http://schemas.microsoft.com/office/powerpoint/2010/main" val="3959954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concluding this presentation, I want to make sure you are aware of several different ways to connect with the What Works Clearinghouse.</a:t>
            </a:r>
          </a:p>
          <a:p>
            <a:endParaRPr lang="en-US" dirty="0" smtClean="0"/>
          </a:p>
          <a:p>
            <a:r>
              <a:rPr lang="en-US" dirty="0" smtClean="0"/>
              <a:t>First, you can visit the WWC website, whatworks.ed.gov. </a:t>
            </a:r>
          </a:p>
          <a:p>
            <a:endParaRPr lang="en-US" dirty="0" smtClean="0"/>
          </a:p>
          <a:p>
            <a:r>
              <a:rPr lang="en-US" dirty="0" smtClean="0"/>
              <a:t>Second, you can submit questions through the WWC Help Desk.</a:t>
            </a:r>
          </a:p>
          <a:p>
            <a:endParaRPr lang="en-US" dirty="0" smtClean="0"/>
          </a:p>
          <a:p>
            <a:r>
              <a:rPr lang="en-US" dirty="0" smtClean="0"/>
              <a:t>Third, you can follow the WWC on</a:t>
            </a:r>
            <a:r>
              <a:rPr lang="en-US" baseline="0" dirty="0" smtClean="0"/>
              <a:t> Facebook, through Twitter, or by subscribing to the WWC news feed.</a:t>
            </a:r>
            <a:endParaRPr lang="en-US" dirty="0" smtClean="0"/>
          </a:p>
          <a:p>
            <a:endParaRPr lang="en-US" dirty="0"/>
          </a:p>
        </p:txBody>
      </p:sp>
    </p:spTree>
    <p:extLst>
      <p:ext uri="{BB962C8B-B14F-4D97-AF65-F5344CB8AC3E}">
        <p14:creationId xmlns:p14="http://schemas.microsoft.com/office/powerpoint/2010/main" val="1877474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 for your time and interest in this topic.  </a:t>
            </a:r>
          </a:p>
          <a:p>
            <a:endParaRPr lang="en-US" baseline="0" dirty="0" smtClean="0"/>
          </a:p>
          <a:p>
            <a:r>
              <a:rPr lang="en-US" baseline="0" dirty="0" smtClean="0"/>
              <a:t>We welcome your comments and questions on this presentation, which you can send to me at jonathan.jacobson@ed.gov.</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Both </a:t>
            </a:r>
            <a:r>
              <a:rPr lang="en-US" dirty="0" smtClean="0"/>
              <a:t>federal education law and U.S.</a:t>
            </a:r>
            <a:r>
              <a:rPr lang="en-US" baseline="0" dirty="0" smtClean="0"/>
              <a:t> Department of Education general administrative</a:t>
            </a:r>
            <a:r>
              <a:rPr lang="en-US" dirty="0" smtClean="0"/>
              <a:t> regulations (known by the</a:t>
            </a:r>
            <a:r>
              <a:rPr lang="en-US" baseline="0" dirty="0" smtClean="0"/>
              <a:t> acronym </a:t>
            </a:r>
            <a:r>
              <a:rPr lang="en-US" dirty="0" smtClean="0"/>
              <a:t>EDGAR) define 4 tiers of evidence. These tiers are distinguished by the sorts of studies providing evidence in support of a project component (that is, an</a:t>
            </a:r>
            <a:r>
              <a:rPr lang="en-US" baseline="0" dirty="0" smtClean="0"/>
              <a:t> intervention or treatment investigated in a study).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baseline="0" dirty="0" smtClean="0"/>
              <a:t>--Strong</a:t>
            </a:r>
            <a:r>
              <a:rPr lang="en-US" dirty="0" smtClean="0"/>
              <a:t> evidence, the highest tier, needs to be based on at least 1 well-designed, well-implemented  *experimental study* demonstrating  a statistically significant and positive effect of a project component on a relevant outcome. ED regulations require this study to meet What Works Clearinghouse evidence standards without reservations, when assessed using Version 2.1 or Version 3.0 of the WWC Handbook.</a:t>
            </a:r>
          </a:p>
          <a:p>
            <a:endParaRPr lang="en-US" baseline="0" dirty="0" smtClean="0"/>
          </a:p>
          <a:p>
            <a:r>
              <a:rPr lang="en-US" baseline="0" dirty="0" smtClean="0"/>
              <a:t>--Moderate evidence needs to be based on at least 1 well-designed, well-implemented</a:t>
            </a:r>
            <a:r>
              <a:rPr lang="en-US" dirty="0" smtClean="0"/>
              <a:t> *quasi-experimental design study* demonstrating a statistically significant and positive effect of a project component on a relevant outcome. ED regulations require this study to meet What Works Clearinghouse evidence standards with or without reservations, when assessed using Version 2.1 or Version 3.0 of the WWC  Handbook.</a:t>
            </a:r>
          </a:p>
          <a:p>
            <a:endParaRPr lang="en-US" dirty="0" smtClean="0"/>
          </a:p>
          <a:p>
            <a:r>
              <a:rPr lang="en-US" dirty="0" smtClean="0"/>
              <a:t>--Promising evidence needs to be based on at least 1 well-designed, well-implemented *correlational study with statistical controls for selection bias* demonstrating a statistically significant and positive effect of a project component on a relevant outcome. It is not necessary for this study to meet What Works Clearinghouse evidence standards or be reviewed by the WWC.</a:t>
            </a:r>
          </a:p>
          <a:p>
            <a:endParaRPr lang="en-US" dirty="0" smtClean="0"/>
          </a:p>
          <a:p>
            <a:r>
              <a:rPr lang="en-US" dirty="0" smtClean="0"/>
              <a:t>--The lowest tier, evidence that demonstrates a rationale, does not need to be based on research or evaluation with a statistically significant finding or that has been reviewed by the WWC, but should indicate that the project component is likely to improve a relevant outcome.</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the remainder of this presentation, we will focus on identifying *strong* or *moderate* evidence from individual studies reviewed by the WWC, and on identifying *strong*, *moderate*, or *promising* evidence from WWC intervention reports and practice guides. More information on ED evidence definitions (including the definitions of experimental and quasi-experimental design  studies) and on the WWC process of reviewing individual studies is included in a separate presentation, “Understanding the Evidence Definitions Used for U. S. Department of Education Programs.”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To provide strong or moderate evidence as defined by the Department, an individual study must meet certain requirements.</a:t>
            </a:r>
          </a:p>
          <a:p>
            <a:endParaRPr lang="en-US" baseline="0" dirty="0" smtClean="0"/>
          </a:p>
          <a:p>
            <a:r>
              <a:rPr lang="en-US" baseline="0" dirty="0" smtClean="0"/>
              <a:t>First, the study must have been reviewed by the Department using version 2.1 or version 3.0 of the WWC Procedures and Standards Handbook.  To provide strong evidence, the study must receive the highest WWC study rating:  Meets WWC standards *without* reservations. To provide moderate evidence, the study must either meet WWC standards with reservations, or meet WWC standards without reservations.</a:t>
            </a:r>
          </a:p>
          <a:p>
            <a:endParaRPr lang="en-US" baseline="0" dirty="0" smtClean="0"/>
          </a:p>
          <a:p>
            <a:r>
              <a:rPr lang="en-US" baseline="0" dirty="0" smtClean="0"/>
              <a:t>Second, the study needs to demonstrate a statistically significant and positive (that is, favorable) effect of the intervention on at least one relevant outcome, with no *overriding* statistically significant and *negative* effects on relevant outcomes reported in the study or in a corresponding WWC intervention reported prepared under version 2.1 or version 3.0 of the WWC Handbook.</a:t>
            </a:r>
          </a:p>
          <a:p>
            <a:endParaRPr lang="en-US" baseline="0" dirty="0" smtClean="0"/>
          </a:p>
          <a:p>
            <a:r>
              <a:rPr lang="en-US" baseline="0" dirty="0" smtClean="0"/>
              <a:t>Third, the study sample—either alone or in combination with other studies of the same intervention and meeting the same requirements—must be both a large sample and a multi-site sample. A large sample is defined as including 350 or more individuals. A multi-site sample is defined as including more than one State, county, city, school district, or postsecondary campus.</a:t>
            </a:r>
          </a:p>
          <a:p>
            <a:endParaRPr lang="en-US" baseline="0" dirty="0" smtClean="0"/>
          </a:p>
          <a:p>
            <a:r>
              <a:rPr lang="en-US" baseline="0" dirty="0" smtClean="0"/>
              <a:t>Finally, to provide strong evidence, the study must include a sample that overlaps with *both* the populations *and* the settings proposed for the project. To provide moderate evidence, the study must overlap with *either* the populations *or* the settings proposed for the project. For example, for a project serving low-income students in rural elementary schools, an individual study could provide moderate evidence but not strong evidence if it was based on a sample of low-income students in urban elementary schools and met the other requirements for moderate evidence described in this table. </a:t>
            </a:r>
          </a:p>
          <a:p>
            <a:endParaRPr lang="en-US" baseline="0" dirty="0" smtClean="0"/>
          </a:p>
          <a:p>
            <a:r>
              <a:rPr lang="en-US" baseline="0" dirty="0" smtClean="0"/>
              <a:t>Note that, to provide *promising evidence*, a study doesn’t need to have been reviewed by the WWC or meet WWC standards, as long as it demonstrates a statistically significant and positive effect of the intervention on a relevant outcome and includes statistical controls for selection bias. More information on the sorts of studies that can provide promising evidence is included in the separate presentation, “Understanding the Evidence Definitions Used for U. S. Department of Education Programs.”</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see if a study has been reviewed by the What Works Clearinghouse and could provide strong or moderate evidence, go to the reviews of individual studies database on the WWC website.</a:t>
            </a:r>
          </a:p>
          <a:p>
            <a:endParaRPr lang="en-US" baseline="0" dirty="0" smtClean="0"/>
          </a:p>
          <a:p>
            <a:r>
              <a:rPr lang="en-US" baseline="0" dirty="0" smtClean="0"/>
              <a:t>You can search for studies by entering information such as an author name, year of publication, and title.  You can also filter studies by their WWC rating, study design, topic area, and whether the WWC confirmed any statistically significant and positive findings from the study.</a:t>
            </a:r>
          </a:p>
          <a:p>
            <a:endParaRPr lang="en-US" baseline="0" dirty="0" smtClean="0"/>
          </a:p>
          <a:p>
            <a:r>
              <a:rPr lang="en-US" baseline="0" dirty="0" smtClean="0"/>
              <a:t>In this example, we search for a 2015 study by DiPerna and collaborators on the Social Skills Improvement System Classwide Intervention Program (or SSIS-CIP). We search for studies with DiPerna as an author but don’t impose any other restrictions, since we have a specific lead author in mind but might not know the study’s design, WWC rating, or topic area category.  We obtain 3 results when searching for DiPerna, the first of which is the 2015 study we are seeking.</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study page for the 2015 DiPerna study of the SSIS-CIP shows that the study was reviewed under version</a:t>
            </a:r>
            <a:r>
              <a:rPr lang="en-US" baseline="0" dirty="0" smtClean="0"/>
              <a:t> 3.0 of the WWC Procedures and Standards Handbook and was</a:t>
            </a:r>
            <a:r>
              <a:rPr lang="en-US" dirty="0" smtClean="0"/>
              <a:t> rated, “Meets WWC Standards</a:t>
            </a:r>
            <a:r>
              <a:rPr lang="en-US" baseline="0" dirty="0" smtClean="0"/>
              <a:t> without Reservations.”  This review was posted to the WWC website in February 2018.</a:t>
            </a:r>
          </a:p>
          <a:p>
            <a:endParaRPr lang="en-US" baseline="0" dirty="0" smtClean="0"/>
          </a:p>
          <a:p>
            <a:r>
              <a:rPr lang="en-US" baseline="0" dirty="0" smtClean="0"/>
              <a:t>The study page also shows that the WWC confirmed at least one statistically significant and positive finding from the study. More detailed information on study findings confirmed by the WWC can be found by clicking on the “Findings” tab.</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study findings confirmed by the WWC include multiple statistically significant and positive findings:</a:t>
            </a:r>
            <a:r>
              <a:rPr lang="en-US" baseline="0" dirty="0" smtClean="0"/>
              <a:t> a </a:t>
            </a:r>
            <a:r>
              <a:rPr lang="en-US" dirty="0" smtClean="0"/>
              <a:t>positive impact on </a:t>
            </a:r>
            <a:r>
              <a:rPr lang="en-US" baseline="0" dirty="0" smtClean="0"/>
              <a:t>academic motivation (an outcome in the school engagement domain) and a positive impact on social skills (an outcome in the social-emotional competence domain).  Note that these findings were based on samples of 402 and 432 students, both of which exceed the minimum sample of 350 required for a “large sample” under the Department’s definitions of strong and moderate evidence.</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indeterminate effects were found on outcomes in other domains, including reading comprehension, mathematics achievement, and problem behavior, there were no statistically significant and negative effects confirmed by the WWC in the study itself that would override the positive findings.</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there is no WWC intervention report on Social Skills</a:t>
            </a:r>
            <a:r>
              <a:rPr lang="en-US" baseline="0" dirty="0" smtClean="0"/>
              <a:t> Improvement that includes any additional findings to consider as possibly overriding evidence of the intervention’s effectiveness.</a:t>
            </a:r>
          </a:p>
          <a:p>
            <a:endParaRPr lang="en-US" baseline="0" dirty="0" smtClean="0"/>
          </a:p>
          <a:p>
            <a:r>
              <a:rPr lang="en-US" baseline="0" dirty="0" smtClean="0"/>
              <a:t>That there was no intervention report on Social Skills Improvement is shown by the fact that the result of this search was “No results found.”</a:t>
            </a:r>
            <a:endParaRPr lang="en-US" dirty="0"/>
          </a:p>
        </p:txBody>
      </p:sp>
    </p:spTree>
    <p:extLst>
      <p:ext uri="{BB962C8B-B14F-4D97-AF65-F5344CB8AC3E}">
        <p14:creationId xmlns:p14="http://schemas.microsoft.com/office/powerpoint/2010/main" val="1797287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817738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2151320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5000" y="1927225"/>
            <a:ext cx="5638800"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26200" y="1927225"/>
            <a:ext cx="5640388"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3366604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2804023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055314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1568890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3716947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33210401"/>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02180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186011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7033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2606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3933319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4783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72588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eaLnBrk="0" hangingPunct="0">
              <a:defRPr/>
            </a:pPr>
            <a:fld id="{0E68CEE3-F570-4915-A5A9-A3387A82AA8A}" type="slidenum">
              <a:rPr lang="en-US" sz="2400" smtClean="0">
                <a:solidFill>
                  <a:srgbClr val="000000"/>
                </a:solidFill>
                <a:latin typeface="Times" pitchFamily="1" charset="0"/>
              </a:rPr>
              <a:pPr eaLnBrk="0" hangingPunct="0">
                <a:defRPr/>
              </a:pPr>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4097590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3684005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pPr/>
              <a:t>‹#›</a:t>
            </a:fld>
            <a:endParaRPr lang="en-US" dirty="0"/>
          </a:p>
        </p:txBody>
      </p:sp>
    </p:spTree>
    <p:extLst>
      <p:ext uri="{BB962C8B-B14F-4D97-AF65-F5344CB8AC3E}">
        <p14:creationId xmlns:p14="http://schemas.microsoft.com/office/powerpoint/2010/main" val="161311528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Front Cover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806" y="1106424"/>
            <a:ext cx="7772400" cy="1470025"/>
          </a:xfrm>
        </p:spPr>
        <p:txBody>
          <a:bodyPr>
            <a:normAutofit/>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502920" y="2812188"/>
            <a:ext cx="7794172" cy="482556"/>
          </a:xfrm>
        </p:spPr>
        <p:txBody>
          <a:bodyPr>
            <a:normAutofit/>
          </a:bodyPr>
          <a:lstStyle>
            <a:lvl1pPr marL="0" indent="0" algn="ctr">
              <a:buNone/>
              <a:defRPr sz="1800" b="1" baseline="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names</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402196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651769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4.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5.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3.jpe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2.jpeg"/><Relationship Id="rId5" Type="http://schemas.openxmlformats.org/officeDocument/2006/relationships/slideLayout" Target="../slideLayouts/slideLayout22.xml"/><Relationship Id="rId10" Type="http://schemas.openxmlformats.org/officeDocument/2006/relationships/theme" Target="../theme/theme6.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73" r:id="rId4"/>
    <p:sldLayoutId id="2147483876"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27432"/>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507842-9BB5-40E2-A2EE-923697D830AD}"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72" r:id="rId1"/>
  </p:sldLayoutIdLst>
  <p:hf hdr="0" ftr="0" dt="0"/>
  <p:txStyles>
    <p:titleStyle>
      <a:lvl1pPr algn="ctr" defTabSz="914400" rtl="0" eaLnBrk="1" latinLnBrk="0" hangingPunct="1">
        <a:spcBef>
          <a:spcPct val="0"/>
        </a:spcBef>
        <a:buNone/>
        <a:defRPr sz="32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grid green.png"/>
          <p:cNvPicPr>
            <a:picLocks noChangeAspect="1"/>
          </p:cNvPicPr>
          <p:nvPr userDrawn="1"/>
        </p:nvPicPr>
        <p:blipFill>
          <a:blip r:embed="rId3"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2" name="Straight Connector 11"/>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75" r:id="rId1"/>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3316707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3"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87330752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413156403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4.png"/><Relationship Id="rId5" Type="http://schemas.openxmlformats.org/officeDocument/2006/relationships/hyperlink" Target="https://ies.ed.gov/ncee/wwc/FWW"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image" Target="../media/image20.png"/><Relationship Id="rId5" Type="http://schemas.openxmlformats.org/officeDocument/2006/relationships/hyperlink" Target="https://ies.ed.gov/ncee/wwc/PracticeGuides" TargetMode="Externa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WhatWorksED" TargetMode="External"/><Relationship Id="rId13"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hyperlink" Target="http://facebook.com/whatworksclearinghouse" TargetMode="External"/><Relationship Id="rId12" Type="http://schemas.openxmlformats.org/officeDocument/2006/relationships/image" Target="../media/image24.png"/><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hyperlink" Target="http://ies.ed.gov/ncee/wwc/ContactUs.aspx" TargetMode="External"/><Relationship Id="rId11" Type="http://schemas.openxmlformats.org/officeDocument/2006/relationships/image" Target="../media/image23.png"/><Relationship Id="rId5" Type="http://schemas.openxmlformats.org/officeDocument/2006/relationships/hyperlink" Target="https://ies.ed.gov/ncee/wwc/" TargetMode="External"/><Relationship Id="rId10" Type="http://schemas.openxmlformats.org/officeDocument/2006/relationships/image" Target="../media/image22.png"/><Relationship Id="rId4" Type="http://schemas.openxmlformats.org/officeDocument/2006/relationships/notesSlide" Target="../notesSlides/notesSlide24.xml"/><Relationship Id="rId9" Type="http://schemas.openxmlformats.org/officeDocument/2006/relationships/hyperlink" Target="http://ies.ed.gov/newsflash/?url=/ncee/wwc/index.asp&amp;site=What+Works+Clearinghouse" TargetMode="External"/><Relationship Id="rId1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5.wav"/><Relationship Id="rId1" Type="http://schemas.microsoft.com/office/2007/relationships/media" Target="../media/media25.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9.xml"/><Relationship Id="rId7" Type="http://schemas.openxmlformats.org/officeDocument/2006/relationships/diagramQuickStyle" Target="../diagrams/quickStyle1.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5.png"/><Relationship Id="rId5" Type="http://schemas.openxmlformats.org/officeDocument/2006/relationships/hyperlink" Target="https://ies.ed.gov/ncee/wwc/ReviewedStudies" TargetMode="External"/><Relationship Id="rId4" Type="http://schemas.openxmlformats.org/officeDocument/2006/relationships/notesSlide" Target="../notesSlides/notesSlide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fontScale="90000"/>
          </a:bodyPr>
          <a:lstStyle/>
          <a:p>
            <a:r>
              <a:rPr lang="en-US" sz="4000" dirty="0" smtClean="0">
                <a:solidFill>
                  <a:schemeClr val="tx1"/>
                </a:solidFill>
                <a:latin typeface="Calibri" pitchFamily="34" charset="0"/>
              </a:rPr>
              <a:t>Using the </a:t>
            </a:r>
            <a:r>
              <a:rPr lang="en-US" sz="4000" i="1" dirty="0" smtClean="0">
                <a:solidFill>
                  <a:schemeClr val="tx1"/>
                </a:solidFill>
                <a:latin typeface="Calibri" pitchFamily="34" charset="0"/>
              </a:rPr>
              <a:t>What Works Clearinghouse</a:t>
            </a:r>
            <a:r>
              <a:rPr lang="en-US" sz="4000" i="1" baseline="30000" dirty="0" smtClean="0">
                <a:solidFill>
                  <a:schemeClr val="tx1"/>
                </a:solidFill>
                <a:latin typeface="Calibri" pitchFamily="34" charset="0"/>
              </a:rPr>
              <a:t>TM</a:t>
            </a:r>
            <a:r>
              <a:rPr lang="en-US" sz="4000" dirty="0" smtClean="0">
                <a:solidFill>
                  <a:schemeClr val="tx1"/>
                </a:solidFill>
                <a:latin typeface="Calibri" pitchFamily="34" charset="0"/>
              </a:rPr>
              <a:t/>
            </a:r>
            <a:br>
              <a:rPr lang="en-US" sz="4000" dirty="0" smtClean="0">
                <a:solidFill>
                  <a:schemeClr val="tx1"/>
                </a:solidFill>
                <a:latin typeface="Calibri" pitchFamily="34" charset="0"/>
              </a:rPr>
            </a:br>
            <a:r>
              <a:rPr lang="en-US" sz="4000" dirty="0" smtClean="0">
                <a:solidFill>
                  <a:schemeClr val="tx1"/>
                </a:solidFill>
                <a:latin typeface="Calibri" pitchFamily="34" charset="0"/>
              </a:rPr>
              <a:t>(WWC) to Identify Strong or Moderate</a:t>
            </a:r>
            <a:br>
              <a:rPr lang="en-US" sz="4000" dirty="0" smtClean="0">
                <a:solidFill>
                  <a:schemeClr val="tx1"/>
                </a:solidFill>
                <a:latin typeface="Calibri" pitchFamily="34" charset="0"/>
              </a:rPr>
            </a:br>
            <a:r>
              <a:rPr lang="en-US" sz="4000" dirty="0" smtClean="0">
                <a:solidFill>
                  <a:schemeClr val="tx1"/>
                </a:solidFill>
                <a:latin typeface="Calibri" pitchFamily="34" charset="0"/>
              </a:rPr>
              <a:t>Evidence of Positive Effects</a:t>
            </a:r>
            <a:br>
              <a:rPr lang="en-US" sz="4000" dirty="0" smtClean="0">
                <a:solidFill>
                  <a:schemeClr val="tx1"/>
                </a:solidFill>
                <a:latin typeface="Calibri" pitchFamily="34" charset="0"/>
              </a:rPr>
            </a:br>
            <a:r>
              <a:rPr lang="en-US" sz="4000" dirty="0" smtClean="0">
                <a:solidFill>
                  <a:schemeClr val="tx1"/>
                </a:solidFill>
                <a:latin typeface="Calibri" pitchFamily="34" charset="0"/>
              </a:rPr>
              <a:t>from Education Interventions</a:t>
            </a:r>
            <a:r>
              <a:rPr lang="en-US" dirty="0" smtClean="0">
                <a:solidFill>
                  <a:schemeClr val="tx1"/>
                </a:solidFill>
                <a:latin typeface="Calibri" pitchFamily="34" charset="0"/>
              </a:rPr>
              <a:t/>
            </a:r>
            <a:br>
              <a:rPr lang="en-US"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2000" kern="1200" dirty="0">
                <a:solidFill>
                  <a:prstClr val="black"/>
                </a:solidFill>
                <a:latin typeface="Calibri" pitchFamily="34" charset="0"/>
                <a:cs typeface="Arial" pitchFamily="34" charset="0"/>
              </a:rPr>
              <a:t>Jonathan Jacobson, Ph.D.</a:t>
            </a:r>
            <a:br>
              <a:rPr lang="en-US" sz="2000" kern="1200" dirty="0">
                <a:solidFill>
                  <a:prstClr val="black"/>
                </a:solidFill>
                <a:latin typeface="Calibri" pitchFamily="34" charset="0"/>
                <a:cs typeface="Arial" pitchFamily="34" charset="0"/>
              </a:rPr>
            </a:br>
            <a:r>
              <a:rPr lang="en-US" sz="2000" kern="1200" dirty="0">
                <a:solidFill>
                  <a:prstClr val="black"/>
                </a:solidFill>
                <a:latin typeface="Calibri" pitchFamily="34" charset="0"/>
                <a:cs typeface="Arial" pitchFamily="34" charset="0"/>
                <a:hlinkClick r:id="rId5"/>
              </a:rPr>
              <a:t>jonathan.jacobson@ed.gov</a:t>
            </a:r>
            <a:r>
              <a:rPr lang="en-US" sz="2000" kern="1200" dirty="0">
                <a:solidFill>
                  <a:prstClr val="black"/>
                </a:solidFill>
                <a:latin typeface="Calibri" pitchFamily="34" charset="0"/>
                <a:cs typeface="Arial" pitchFamily="34" charset="0"/>
              </a:rPr>
              <a:t/>
            </a:r>
            <a:br>
              <a:rPr lang="en-US" sz="2000" kern="1200" dirty="0">
                <a:solidFill>
                  <a:prstClr val="black"/>
                </a:solidFill>
                <a:latin typeface="Calibri" pitchFamily="34" charset="0"/>
                <a:cs typeface="Arial" pitchFamily="34" charset="0"/>
              </a:rPr>
            </a:br>
            <a:r>
              <a:rPr lang="en-US" sz="2000" kern="1200" dirty="0">
                <a:solidFill>
                  <a:prstClr val="black"/>
                </a:solidFill>
                <a:latin typeface="Calibri" pitchFamily="34" charset="0"/>
                <a:cs typeface="Arial" pitchFamily="34" charset="0"/>
              </a:rPr>
              <a:t>Senior Research Scientist</a:t>
            </a:r>
            <a:br>
              <a:rPr lang="en-US" sz="2000" kern="1200" dirty="0">
                <a:solidFill>
                  <a:prstClr val="black"/>
                </a:solidFill>
                <a:latin typeface="Calibri" pitchFamily="34" charset="0"/>
                <a:cs typeface="Arial" pitchFamily="34" charset="0"/>
              </a:rPr>
            </a:br>
            <a:r>
              <a:rPr lang="en-US" sz="2000" i="1" kern="1200" dirty="0">
                <a:solidFill>
                  <a:prstClr val="black"/>
                </a:solidFill>
                <a:latin typeface="Calibri" pitchFamily="34" charset="0"/>
                <a:cs typeface="Arial" pitchFamily="34" charset="0"/>
              </a:rPr>
              <a:t>National Center for Education Evaluation and Regional Assistance (NCEE)</a:t>
            </a:r>
            <a:br>
              <a:rPr lang="en-US" sz="2000" i="1" kern="1200" dirty="0">
                <a:solidFill>
                  <a:prstClr val="black"/>
                </a:solidFill>
                <a:latin typeface="Calibri" pitchFamily="34" charset="0"/>
                <a:cs typeface="Arial" pitchFamily="34" charset="0"/>
              </a:rPr>
            </a:br>
            <a:r>
              <a:rPr lang="en-US" sz="2000" i="1" kern="1200" dirty="0">
                <a:solidFill>
                  <a:prstClr val="black"/>
                </a:solidFill>
                <a:latin typeface="Calibri" pitchFamily="34" charset="0"/>
                <a:cs typeface="Arial" pitchFamily="34" charset="0"/>
              </a:rPr>
              <a:t>Institute of Education </a:t>
            </a:r>
            <a:r>
              <a:rPr lang="en-US" sz="2000" i="1" kern="1200" dirty="0" smtClean="0">
                <a:solidFill>
                  <a:prstClr val="black"/>
                </a:solidFill>
                <a:latin typeface="Calibri" pitchFamily="34" charset="0"/>
                <a:cs typeface="Arial" pitchFamily="34" charset="0"/>
              </a:rPr>
              <a:t>Sciences, U. S. Department of Education</a:t>
            </a:r>
            <a:r>
              <a:rPr lang="en-US" sz="2000" kern="1200" dirty="0">
                <a:solidFill>
                  <a:prstClr val="black"/>
                </a:solidFill>
                <a:latin typeface="Calibri" pitchFamily="34" charset="0"/>
                <a:cs typeface="Arial" pitchFamily="34" charset="0"/>
              </a:rPr>
              <a:t/>
            </a:r>
            <a:br>
              <a:rPr lang="en-US" sz="2000" kern="1200" dirty="0">
                <a:solidFill>
                  <a:prstClr val="black"/>
                </a:solidFill>
                <a:latin typeface="Calibri" pitchFamily="34" charset="0"/>
                <a:cs typeface="Arial" pitchFamily="34" charset="0"/>
              </a:rPr>
            </a:br>
            <a:r>
              <a:rPr lang="en-US" sz="2000" kern="1200" dirty="0" smtClean="0">
                <a:solidFill>
                  <a:prstClr val="black"/>
                </a:solidFill>
                <a:latin typeface="Calibri" pitchFamily="34" charset="0"/>
                <a:cs typeface="Arial" pitchFamily="34" charset="0"/>
              </a:rPr>
              <a:t>April 10, 2018</a:t>
            </a:r>
            <a:endParaRPr lang="en-US" sz="2000" dirty="0">
              <a:solidFill>
                <a:schemeClr val="tx1"/>
              </a:solidFill>
              <a:latin typeface="Calibri"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930994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4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for a </a:t>
            </a:r>
            <a:r>
              <a:rPr lang="en-US" sz="2800" b="1" i="1" dirty="0" smtClean="0">
                <a:solidFill>
                  <a:srgbClr val="000000"/>
                </a:solidFill>
                <a:latin typeface="Calibri" panose="020F0502020204030204" pitchFamily="34" charset="0"/>
              </a:rPr>
              <a:t>Large Sample </a:t>
            </a:r>
            <a:r>
              <a:rPr lang="en-US" sz="2800" b="1" dirty="0" smtClean="0">
                <a:solidFill>
                  <a:srgbClr val="000000"/>
                </a:solidFill>
                <a:latin typeface="Calibri" panose="020F0502020204030204" pitchFamily="34" charset="0"/>
              </a:rPr>
              <a:t>and a </a:t>
            </a:r>
            <a:r>
              <a:rPr lang="en-US" sz="2800" b="1" i="1" dirty="0" smtClean="0">
                <a:solidFill>
                  <a:srgbClr val="000000"/>
                </a:solidFill>
                <a:latin typeface="Calibri" panose="020F0502020204030204" pitchFamily="34" charset="0"/>
              </a:rPr>
              <a:t>Multi-Site Sample</a:t>
            </a:r>
            <a:endParaRPr lang="en-US" sz="2800" i="1"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10</a:t>
            </a:fld>
            <a:endParaRPr lang="en-US" dirty="0"/>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57250"/>
            <a:ext cx="9144000" cy="5202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eft Arrow 3"/>
          <p:cNvSpPr/>
          <p:nvPr/>
        </p:nvSpPr>
        <p:spPr>
          <a:xfrm>
            <a:off x="5949696" y="249555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a:off x="0" y="385526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2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for Overlap of Populations and/or Settings</a:t>
            </a:r>
            <a:endParaRPr lang="en-US" sz="2800" dirty="0"/>
          </a:p>
        </p:txBody>
      </p:sp>
      <p:sp>
        <p:nvSpPr>
          <p:cNvPr id="5"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11</a:t>
            </a:fld>
            <a:endParaRPr lang="en-US" dirty="0"/>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876300"/>
            <a:ext cx="9144001"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7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784673"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34 EDGAR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0" y="852266"/>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Intervention Report Providing </a:t>
            </a:r>
            <a:r>
              <a:rPr lang="en-US" sz="3200" i="1" kern="0" dirty="0" smtClean="0">
                <a:solidFill>
                  <a:srgbClr val="00B050"/>
                </a:solidFill>
                <a:latin typeface="Calibri" panose="020F0502020204030204" pitchFamily="34" charset="0"/>
              </a:rPr>
              <a:t>Strong Evidence </a:t>
            </a:r>
            <a:r>
              <a:rPr lang="en-US" sz="3200" kern="0" dirty="0" smtClean="0">
                <a:solidFill>
                  <a:srgbClr val="000000"/>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sz="3200" i="1" kern="0" dirty="0" smtClean="0">
                <a:solidFill>
                  <a:srgbClr val="0070C0"/>
                </a:solidFill>
                <a:latin typeface="Calibri" panose="020F0502020204030204" pitchFamily="34" charset="0"/>
              </a:rPr>
              <a:t/>
            </a:r>
            <a:br>
              <a:rPr lang="en-US" sz="3200" i="1" kern="0" dirty="0" smtClean="0">
                <a:solidFill>
                  <a:srgbClr val="0070C0"/>
                </a:solidFill>
                <a:latin typeface="Calibri" panose="020F0502020204030204" pitchFamily="34" charset="0"/>
              </a:rPr>
            </a:br>
            <a:endParaRPr lang="en-US" sz="3200" b="0" kern="0" dirty="0">
              <a:solidFill>
                <a:srgbClr val="000000"/>
              </a:solidFill>
              <a:latin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980110"/>
              </p:ext>
            </p:extLst>
          </p:nvPr>
        </p:nvGraphicFramePr>
        <p:xfrm>
          <a:off x="392812" y="1817708"/>
          <a:ext cx="8358376" cy="3716244"/>
        </p:xfrm>
        <a:graphic>
          <a:graphicData uri="http://schemas.openxmlformats.org/drawingml/2006/table">
            <a:tbl>
              <a:tblPr firstRow="1" bandRow="1">
                <a:tableStyleId>{5C22544A-7EE6-4342-B048-85BDC9FD1C3A}</a:tableStyleId>
              </a:tblPr>
              <a:tblGrid>
                <a:gridCol w="2609271"/>
                <a:gridCol w="2684499"/>
                <a:gridCol w="122893"/>
                <a:gridCol w="2941713"/>
              </a:tblGrid>
              <a:tr h="471993">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Strong Evidence</a:t>
                      </a:r>
                      <a:endParaRPr lang="en-US" sz="2000" dirty="0">
                        <a:latin typeface="Calibri" panose="020F0502020204030204" pitchFamily="34" charset="0"/>
                      </a:endParaRPr>
                    </a:p>
                  </a:txBody>
                  <a:tcPr/>
                </a:tc>
                <a:tc gridSpan="2">
                  <a:txBody>
                    <a:bodyPr/>
                    <a:lstStyle/>
                    <a:p>
                      <a:r>
                        <a:rPr lang="en-US" sz="2000" dirty="0" smtClean="0">
                          <a:latin typeface="Calibri" panose="020F0502020204030204" pitchFamily="34" charset="0"/>
                        </a:rPr>
                        <a:t>Moderate Evidence</a:t>
                      </a:r>
                      <a:endParaRPr lang="en-US" sz="2000" dirty="0">
                        <a:latin typeface="Calibri" panose="020F0502020204030204" pitchFamily="34" charset="0"/>
                      </a:endParaRPr>
                    </a:p>
                  </a:txBody>
                  <a:tcPr/>
                </a:tc>
                <a:tc hMerge="1">
                  <a:txBody>
                    <a:bodyPr/>
                    <a:lstStyle/>
                    <a:p>
                      <a:endParaRPr lang="en-US" dirty="0"/>
                    </a:p>
                  </a:txBody>
                  <a:tcPr/>
                </a:tc>
              </a:tr>
              <a:tr h="1828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Intervention report findings (under version 2.1 or 3.0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a:t>
                      </a:r>
                      <a:r>
                        <a:rPr kumimoji="0" lang="en-US" sz="2000" b="1" i="1" u="none" strike="noStrike" kern="1200" cap="none" spc="0" normalizeH="0" baseline="0" noProof="0" dirty="0" smtClean="0">
                          <a:ln>
                            <a:noFill/>
                          </a:ln>
                          <a:solidFill>
                            <a:srgbClr val="0070C0"/>
                          </a:solidFill>
                          <a:effectLst/>
                          <a:uLnTx/>
                          <a:uFillTx/>
                          <a:latin typeface="Calibri" panose="020F0502020204030204" pitchFamily="34" charset="0"/>
                          <a:ea typeface="+mn-ea"/>
                          <a:cs typeface="+mn-cs"/>
                        </a:rPr>
                        <a:t>relevant outcomes</a:t>
                      </a:r>
                      <a:endParaRPr kumimoji="0" lang="en-US" sz="2000" b="1" i="1"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“Positive effect”</a:t>
                      </a:r>
                      <a:r>
                        <a:rPr lang="en-US" sz="2000" i="1" baseline="0" dirty="0" smtClean="0">
                          <a:latin typeface="Calibri" panose="020F0502020204030204" pitchFamily="34" charset="0"/>
                        </a:rPr>
                        <a: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a:t>
                      </a:r>
                      <a:r>
                        <a:rPr lang="en-US" sz="2000" i="1" baseline="0" dirty="0" smtClean="0">
                          <a:latin typeface="Calibri" panose="020F0502020204030204" pitchFamily="34" charset="0"/>
                        </a:rPr>
                        <a:t> “potentially negative effect” </a:t>
                      </a:r>
                      <a:endParaRPr lang="en-US" sz="2000" i="1" dirty="0">
                        <a:latin typeface="Calibri" panose="020F0502020204030204" pitchFamily="34" charset="0"/>
                      </a:endParaRPr>
                    </a:p>
                  </a:txBody>
                  <a:tcPr/>
                </a:tc>
                <a:tc gridSpan="2">
                  <a:txBody>
                    <a:bodyPr/>
                    <a:lstStyle/>
                    <a:p>
                      <a:r>
                        <a:rPr lang="en-US" sz="2000" i="1" dirty="0" smtClean="0">
                          <a:latin typeface="Calibri" panose="020F0502020204030204" pitchFamily="34" charset="0"/>
                        </a:rPr>
                        <a:t>“Positive effect” </a:t>
                      </a:r>
                      <a:r>
                        <a:rPr lang="en-US" sz="2000" i="0" u="sng" dirty="0" smtClean="0">
                          <a:latin typeface="Calibri" panose="020F0502020204030204" pitchFamily="34" charset="0"/>
                        </a:rPr>
                        <a:t>or</a:t>
                      </a:r>
                      <a:r>
                        <a:rPr lang="en-US" sz="2000" i="1" dirty="0" smtClean="0">
                          <a:latin typeface="Calibri" panose="020F0502020204030204" pitchFamily="34" charset="0"/>
                        </a:rPr>
                        <a:t> “potentially positive</a:t>
                      </a:r>
                      <a:r>
                        <a:rPr lang="en-US" sz="2000" i="1" baseline="0" dirty="0" smtClean="0">
                          <a:latin typeface="Calibri" panose="020F0502020204030204" pitchFamily="34" charset="0"/>
                        </a:rPr>
                        <a:t> effect”,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 “</a:t>
                      </a:r>
                      <a:r>
                        <a:rPr lang="en-US" sz="2000" i="1" baseline="0" dirty="0" smtClean="0">
                          <a:latin typeface="Calibri" panose="020F0502020204030204" pitchFamily="34" charset="0"/>
                        </a:rPr>
                        <a:t>potentially negative effect”</a:t>
                      </a:r>
                      <a:endParaRPr lang="en-US" sz="2000" i="1" dirty="0">
                        <a:latin typeface="Calibri" panose="020F0502020204030204" pitchFamily="34" charset="0"/>
                      </a:endParaRPr>
                    </a:p>
                  </a:txBody>
                  <a:tcPr/>
                </a:tc>
                <a:tc hMerge="1">
                  <a:txBody>
                    <a:bodyPr/>
                    <a:lstStyle/>
                    <a:p>
                      <a:endParaRPr lang="en-US" dirty="0"/>
                    </a:p>
                  </a:txBody>
                  <a:tcPr/>
                </a:tc>
              </a:tr>
              <a:tr h="523984">
                <a:tc>
                  <a:txBody>
                    <a:bodyPr/>
                    <a:lstStyle/>
                    <a:p>
                      <a:r>
                        <a:rPr lang="en-US" sz="2000" dirty="0" smtClean="0">
                          <a:latin typeface="Calibri" panose="020F0502020204030204" pitchFamily="34" charset="0"/>
                        </a:rPr>
                        <a:t>Extent of evidence</a:t>
                      </a:r>
                      <a:endParaRPr lang="en-US" sz="2000" dirty="0">
                        <a:latin typeface="Calibri" panose="020F0502020204030204" pitchFamily="34" charset="0"/>
                      </a:endParaRPr>
                    </a:p>
                  </a:txBody>
                  <a:tcPr/>
                </a:tc>
                <a:tc gridSpan="3">
                  <a:txBody>
                    <a:bodyPr/>
                    <a:lstStyle/>
                    <a:p>
                      <a:pPr algn="ctr"/>
                      <a:r>
                        <a:rPr lang="en-US" sz="2000" i="1" dirty="0" smtClean="0">
                          <a:latin typeface="Calibri" panose="020F0502020204030204" pitchFamily="34" charset="0"/>
                        </a:rPr>
                        <a:t>Medium</a:t>
                      </a:r>
                      <a:r>
                        <a:rPr lang="en-US" sz="2000" i="1" baseline="0" dirty="0" smtClean="0">
                          <a:latin typeface="Calibri" panose="020F0502020204030204" pitchFamily="34" charset="0"/>
                        </a:rPr>
                        <a:t> to large</a:t>
                      </a:r>
                      <a:endParaRPr lang="en-US" sz="2000" dirty="0">
                        <a:latin typeface="Calibri" panose="020F0502020204030204" pitchFamily="34" charset="0"/>
                      </a:endParaRPr>
                    </a:p>
                  </a:txBody>
                  <a:tcPr/>
                </a:tc>
                <a:tc hMerge="1">
                  <a:txBody>
                    <a:bodyPr/>
                    <a:lstStyle/>
                    <a:p>
                      <a:endParaRPr lang="en-US"/>
                    </a:p>
                  </a:txBody>
                  <a:tcPr/>
                </a:tc>
                <a:tc hMerge="1">
                  <a:txBody>
                    <a:bodyPr/>
                    <a:lstStyle/>
                    <a:p>
                      <a:endParaRPr lang="en-US" dirty="0"/>
                    </a:p>
                  </a:txBody>
                  <a:tcPr/>
                </a:tc>
              </a:tr>
              <a:tr h="800027">
                <a:tc>
                  <a:txBody>
                    <a:bodyPr/>
                    <a:lstStyle/>
                    <a:p>
                      <a:r>
                        <a:rPr lang="en-US" sz="2000" dirty="0" smtClean="0">
                          <a:latin typeface="Calibri" panose="020F0502020204030204" pitchFamily="34" charset="0"/>
                        </a:rPr>
                        <a:t>Overlap with proposed populations / settings</a:t>
                      </a:r>
                      <a:endParaRPr lang="en-US" sz="2000" dirty="0">
                        <a:latin typeface="Calibri" panose="020F0502020204030204" pitchFamily="34" charset="0"/>
                      </a:endParaRPr>
                    </a:p>
                  </a:txBody>
                  <a:tcPr/>
                </a:tc>
                <a:tc gridSpan="2">
                  <a:txBody>
                    <a:bodyPr/>
                    <a:lstStyle/>
                    <a:p>
                      <a:r>
                        <a:rPr lang="en-US" sz="2000" dirty="0" smtClean="0">
                          <a:latin typeface="Calibri" panose="020F0502020204030204" pitchFamily="34" charset="0"/>
                        </a:rPr>
                        <a:t>Overlap</a:t>
                      </a:r>
                      <a:r>
                        <a:rPr lang="en-US" sz="2000" baseline="0" dirty="0" smtClean="0">
                          <a:latin typeface="Calibri" panose="020F0502020204030204" pitchFamily="34" charset="0"/>
                        </a:rPr>
                        <a:t> with </a:t>
                      </a:r>
                      <a:r>
                        <a:rPr lang="en-US" sz="2000" u="sng" baseline="0" dirty="0" smtClean="0">
                          <a:latin typeface="Calibri" panose="020F0502020204030204" pitchFamily="34" charset="0"/>
                        </a:rPr>
                        <a:t>both</a:t>
                      </a:r>
                      <a:r>
                        <a:rPr lang="en-US" sz="2000" baseline="0" dirty="0" smtClean="0">
                          <a:latin typeface="Calibri" panose="020F0502020204030204" pitchFamily="34" charset="0"/>
                        </a:rPr>
                        <a:t> required</a:t>
                      </a:r>
                      <a:endParaRPr lang="en-US" sz="2000" dirty="0">
                        <a:latin typeface="Calibri" panose="020F0502020204030204" pitchFamily="34" charset="0"/>
                      </a:endParaRPr>
                    </a:p>
                  </a:txBody>
                  <a:tcPr/>
                </a:tc>
                <a:tc hMerge="1">
                  <a:txBody>
                    <a:bodyPr/>
                    <a:lstStyle/>
                    <a:p>
                      <a:endParaRPr lang="en-US"/>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12</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776362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5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2"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Intervention Report Providing </a:t>
            </a:r>
            <a:r>
              <a:rPr lang="en-US" sz="3200" i="1" kern="0" dirty="0" smtClean="0">
                <a:latin typeface="Calibri" panose="020F0502020204030204" pitchFamily="34" charset="0"/>
              </a:rPr>
              <a:t>Promising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291503853"/>
              </p:ext>
            </p:extLst>
          </p:nvPr>
        </p:nvGraphicFramePr>
        <p:xfrm>
          <a:off x="492011" y="1874858"/>
          <a:ext cx="7958092" cy="2960032"/>
        </p:xfrm>
        <a:graphic>
          <a:graphicData uri="http://schemas.openxmlformats.org/drawingml/2006/table">
            <a:tbl>
              <a:tblPr firstRow="1" bandRow="1">
                <a:tableStyleId>{5C22544A-7EE6-4342-B048-85BDC9FD1C3A}</a:tableStyleId>
              </a:tblPr>
              <a:tblGrid>
                <a:gridCol w="3491101"/>
                <a:gridCol w="4466991"/>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Promising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Intervention report findings (under </a:t>
                      </a:r>
                      <a:r>
                        <a:rPr kumimoji="0" lang="en-US" sz="2000" b="0" i="0" u="sng"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any</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version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a:t>
                      </a:r>
                      <a:r>
                        <a:rPr kumimoji="0" lang="en-US" sz="2000" b="1" i="1" u="none" strike="noStrike" kern="1200" cap="none" spc="0" normalizeH="0" baseline="0" noProof="0" dirty="0" smtClean="0">
                          <a:ln>
                            <a:noFill/>
                          </a:ln>
                          <a:solidFill>
                            <a:srgbClr val="0070C0"/>
                          </a:solidFill>
                          <a:effectLst/>
                          <a:uLnTx/>
                          <a:uFillTx/>
                          <a:latin typeface="Calibri" panose="020F0502020204030204" pitchFamily="34" charset="0"/>
                          <a:ea typeface="+mn-ea"/>
                          <a:cs typeface="+mn-cs"/>
                        </a:rPr>
                        <a:t>relevant outcomes</a:t>
                      </a:r>
                      <a:endParaRPr kumimoji="0" lang="en-US" sz="2000" b="1" i="1"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“Positive effect” </a:t>
                      </a:r>
                      <a:r>
                        <a:rPr lang="en-US" sz="2000" i="0" u="sng" dirty="0" smtClean="0">
                          <a:latin typeface="Calibri" panose="020F0502020204030204" pitchFamily="34" charset="0"/>
                        </a:rPr>
                        <a:t>or</a:t>
                      </a:r>
                      <a:r>
                        <a:rPr lang="en-US" sz="2000" i="1" dirty="0" smtClean="0">
                          <a:latin typeface="Calibri" panose="020F0502020204030204" pitchFamily="34" charset="0"/>
                        </a:rPr>
                        <a:t> “potentially positive</a:t>
                      </a:r>
                      <a:r>
                        <a:rPr lang="en-US" sz="2000" i="1" baseline="0" dirty="0" smtClean="0">
                          <a:latin typeface="Calibri" panose="020F0502020204030204" pitchFamily="34" charset="0"/>
                        </a:rPr>
                        <a:t> effect”,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 “</a:t>
                      </a:r>
                      <a:r>
                        <a:rPr lang="en-US" sz="2000" i="1" baseline="0" dirty="0" smtClean="0">
                          <a:latin typeface="Calibri" panose="020F0502020204030204" pitchFamily="34" charset="0"/>
                        </a:rPr>
                        <a:t>potentially negative effect” </a:t>
                      </a:r>
                      <a:endParaRPr lang="en-US" sz="2000" i="1" dirty="0">
                        <a:latin typeface="Calibri" panose="020F0502020204030204" pitchFamily="34" charset="0"/>
                      </a:endParaRPr>
                    </a:p>
                  </a:txBody>
                  <a:tcPr/>
                </a:tc>
              </a:tr>
              <a:tr h="552112">
                <a:tc>
                  <a:txBody>
                    <a:bodyPr/>
                    <a:lstStyle/>
                    <a:p>
                      <a:r>
                        <a:rPr lang="en-US" sz="2000" dirty="0" smtClean="0">
                          <a:latin typeface="Calibri" panose="020F0502020204030204" pitchFamily="34" charset="0"/>
                        </a:rPr>
                        <a:t>Extent of evidence</a:t>
                      </a:r>
                      <a:endParaRPr lang="en-US" sz="2000" dirty="0">
                        <a:latin typeface="Calibri" panose="020F0502020204030204" pitchFamily="34" charset="0"/>
                      </a:endParaRPr>
                    </a:p>
                  </a:txBody>
                  <a:tcPr/>
                </a:tc>
                <a:tc>
                  <a:txBody>
                    <a:bodyPr/>
                    <a:lstStyle/>
                    <a:p>
                      <a:pPr algn="l"/>
                      <a:r>
                        <a:rPr lang="en-US" sz="2000" i="0" u="sng" dirty="0" smtClean="0">
                          <a:latin typeface="Calibri" panose="020F0502020204030204" pitchFamily="34" charset="0"/>
                        </a:rPr>
                        <a:t>Either</a:t>
                      </a:r>
                      <a:r>
                        <a:rPr lang="en-US" sz="2000" i="0" u="none" dirty="0" smtClean="0">
                          <a:latin typeface="Calibri" panose="020F0502020204030204" pitchFamily="34" charset="0"/>
                        </a:rPr>
                        <a:t> “</a:t>
                      </a:r>
                      <a:r>
                        <a:rPr lang="en-US" sz="2000" i="1" u="none" dirty="0" smtClean="0">
                          <a:latin typeface="Calibri" panose="020F0502020204030204" pitchFamily="34" charset="0"/>
                        </a:rPr>
                        <a:t>s</a:t>
                      </a:r>
                      <a:r>
                        <a:rPr lang="en-US" sz="2000" i="1" dirty="0" smtClean="0">
                          <a:latin typeface="Calibri" panose="020F0502020204030204" pitchFamily="34" charset="0"/>
                        </a:rPr>
                        <a:t>mall” </a:t>
                      </a:r>
                      <a:r>
                        <a:rPr lang="en-US" sz="2000" i="0" u="sng" dirty="0" smtClean="0">
                          <a:latin typeface="Calibri" panose="020F0502020204030204" pitchFamily="34" charset="0"/>
                        </a:rPr>
                        <a:t>or</a:t>
                      </a:r>
                      <a:r>
                        <a:rPr lang="en-US" sz="2000" i="1" dirty="0" smtClean="0">
                          <a:latin typeface="Calibri" panose="020F0502020204030204" pitchFamily="34" charset="0"/>
                        </a:rPr>
                        <a:t> “medium</a:t>
                      </a:r>
                      <a:r>
                        <a:rPr lang="en-US" sz="2000" i="1" baseline="0" dirty="0" smtClean="0">
                          <a:latin typeface="Calibri" panose="020F0502020204030204" pitchFamily="34" charset="0"/>
                        </a:rPr>
                        <a:t> to large”</a:t>
                      </a:r>
                      <a:endParaRPr lang="en-US" sz="2000" dirty="0">
                        <a:latin typeface="Calibri" panose="020F0502020204030204" pitchFamily="34" charset="0"/>
                      </a:endParaRPr>
                    </a:p>
                  </a:txBody>
                  <a:tcPr/>
                </a:tc>
              </a:tr>
              <a:tr h="614506">
                <a:tc>
                  <a:txBody>
                    <a:bodyPr/>
                    <a:lstStyle/>
                    <a:p>
                      <a:r>
                        <a:rPr lang="en-US" sz="2000" dirty="0" smtClean="0">
                          <a:latin typeface="Calibri" panose="020F0502020204030204" pitchFamily="34" charset="0"/>
                        </a:rPr>
                        <a:t>Overlap with proposed populations / settings</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neither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13</a:t>
            </a:fld>
            <a:endParaRPr lang="en-US" dirty="0">
              <a:solidFill>
                <a:srgbClr val="000000"/>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937034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3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i="1" dirty="0" smtClean="0">
                <a:solidFill>
                  <a:srgbClr val="000000"/>
                </a:solidFill>
                <a:latin typeface="Calibri" panose="020F0502020204030204" pitchFamily="34" charset="0"/>
                <a:hlinkClick r:id="rId5"/>
              </a:rPr>
              <a:t>Find What Works </a:t>
            </a:r>
            <a:r>
              <a:rPr lang="en-US" sz="2800" b="1" dirty="0" smtClean="0">
                <a:solidFill>
                  <a:srgbClr val="000000"/>
                </a:solidFill>
                <a:latin typeface="Calibri" panose="020F0502020204030204" pitchFamily="34" charset="0"/>
              </a:rPr>
              <a:t>Displays Results from Intervention Reports</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14</a:t>
            </a:fld>
            <a:endParaRPr lang="en-US" dirty="0"/>
          </a:p>
        </p:txBody>
      </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38200"/>
            <a:ext cx="9144000"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481553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5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Interventions with </a:t>
            </a:r>
            <a:r>
              <a:rPr lang="en-US" sz="2800" b="1" i="1" dirty="0" smtClean="0">
                <a:solidFill>
                  <a:srgbClr val="000000"/>
                </a:solidFill>
                <a:latin typeface="Calibri" panose="020F0502020204030204" pitchFamily="34" charset="0"/>
              </a:rPr>
              <a:t>Positive</a:t>
            </a:r>
            <a:r>
              <a:rPr lang="en-US" sz="2800" b="1" dirty="0" smtClean="0">
                <a:solidFill>
                  <a:srgbClr val="000000"/>
                </a:solidFill>
                <a:latin typeface="Calibri" panose="020F0502020204030204" pitchFamily="34" charset="0"/>
              </a:rPr>
              <a:t> or </a:t>
            </a:r>
            <a:r>
              <a:rPr lang="en-US" sz="2800" b="1" i="1" dirty="0" smtClean="0">
                <a:solidFill>
                  <a:srgbClr val="000000"/>
                </a:solidFill>
                <a:latin typeface="Calibri" panose="020F0502020204030204" pitchFamily="34" charset="0"/>
              </a:rPr>
              <a:t>Potentially Positive </a:t>
            </a:r>
            <a:r>
              <a:rPr lang="en-US" sz="2800" b="1" dirty="0" smtClean="0">
                <a:solidFill>
                  <a:srgbClr val="000000"/>
                </a:solidFill>
                <a:latin typeface="Calibri" panose="020F0502020204030204" pitchFamily="34" charset="0"/>
              </a:rPr>
              <a:t>Effects</a:t>
            </a:r>
            <a:endParaRPr lang="en-US" sz="2800"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15</a:t>
            </a:fld>
            <a:endParaRPr lang="en-US" dirty="0"/>
          </a:p>
        </p:txBody>
      </p:sp>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969043"/>
            <a:ext cx="9144001" cy="520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060837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From the Intervention Page, Look for the PDF of the Report</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16</a:t>
            </a:fld>
            <a:endParaRPr lang="en-US" dirty="0"/>
          </a:p>
        </p:txBody>
      </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92059"/>
            <a:ext cx="9144000" cy="527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own Arrow 7"/>
          <p:cNvSpPr/>
          <p:nvPr/>
        </p:nvSpPr>
        <p:spPr>
          <a:xfrm>
            <a:off x="5029945" y="3949345"/>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40804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6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Confirm the </a:t>
            </a:r>
            <a:r>
              <a:rPr lang="en-US" sz="2800" b="1" i="1" dirty="0" smtClean="0">
                <a:solidFill>
                  <a:srgbClr val="000000"/>
                </a:solidFill>
                <a:latin typeface="Calibri" panose="020F0502020204030204" pitchFamily="34" charset="0"/>
              </a:rPr>
              <a:t>Handbook</a:t>
            </a:r>
            <a:r>
              <a:rPr lang="en-US" sz="2800" b="1" dirty="0" smtClean="0">
                <a:solidFill>
                  <a:srgbClr val="000000"/>
                </a:solidFill>
                <a:latin typeface="Calibri" panose="020F0502020204030204" pitchFamily="34" charset="0"/>
              </a:rPr>
              <a:t> Version Used for the Report</a:t>
            </a:r>
            <a:endParaRPr lang="en-US" sz="2800" dirty="0"/>
          </a:p>
        </p:txBody>
      </p:sp>
      <p:sp>
        <p:nvSpPr>
          <p:cNvPr id="9"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17</a:t>
            </a:fld>
            <a:endParaRPr lang="en-US" dirty="0"/>
          </a:p>
        </p:txBody>
      </p:sp>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819150"/>
            <a:ext cx="9144001"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eft Arrow 6"/>
          <p:cNvSpPr/>
          <p:nvPr/>
        </p:nvSpPr>
        <p:spPr>
          <a:xfrm>
            <a:off x="6858000" y="499983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601277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at the </a:t>
            </a:r>
            <a:r>
              <a:rPr lang="en-US" sz="2800" b="1" i="1" dirty="0" smtClean="0">
                <a:solidFill>
                  <a:srgbClr val="000000"/>
                </a:solidFill>
                <a:latin typeface="Calibri" panose="020F0502020204030204" pitchFamily="34" charset="0"/>
              </a:rPr>
              <a:t>Effectiveness Rating </a:t>
            </a:r>
            <a:r>
              <a:rPr lang="en-US" sz="2800" b="1" dirty="0" smtClean="0">
                <a:solidFill>
                  <a:srgbClr val="000000"/>
                </a:solidFill>
                <a:latin typeface="Calibri" panose="020F0502020204030204" pitchFamily="34" charset="0"/>
              </a:rPr>
              <a:t>and the </a:t>
            </a:r>
            <a:r>
              <a:rPr lang="en-US" sz="2800" b="1" i="1" dirty="0" smtClean="0">
                <a:solidFill>
                  <a:srgbClr val="000000"/>
                </a:solidFill>
                <a:latin typeface="Calibri" panose="020F0502020204030204" pitchFamily="34" charset="0"/>
              </a:rPr>
              <a:t>Extent of Evidence</a:t>
            </a:r>
            <a:endParaRPr lang="en-US" sz="2800" i="1" dirty="0"/>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18</a:t>
            </a:fld>
            <a:endParaRPr lang="en-US" dirty="0"/>
          </a:p>
        </p:txBody>
      </p:sp>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857821"/>
            <a:ext cx="9144001" cy="5269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eft Arrow 8"/>
          <p:cNvSpPr/>
          <p:nvPr/>
        </p:nvSpPr>
        <p:spPr>
          <a:xfrm>
            <a:off x="7401504" y="316829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Up Arrow 9"/>
          <p:cNvSpPr/>
          <p:nvPr/>
        </p:nvSpPr>
        <p:spPr>
          <a:xfrm>
            <a:off x="3240391" y="3492659"/>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601277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Overlap of Populations and/or Settings</a:t>
            </a:r>
            <a:endParaRPr lang="en-US" sz="2800" dirty="0"/>
          </a:p>
        </p:txBody>
      </p:sp>
      <p:sp>
        <p:nvSpPr>
          <p:cNvPr id="10"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19</a:t>
            </a:fld>
            <a:endParaRPr lang="en-US" dirty="0"/>
          </a:p>
        </p:txBody>
      </p:sp>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38944"/>
            <a:ext cx="9144000" cy="5276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1388841" y="398579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a:off x="1388841" y="463490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4531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0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92647" y="1574099"/>
            <a:ext cx="8594178" cy="4217102"/>
          </a:xfrm>
        </p:spPr>
        <p:txBody>
          <a:bodyPr/>
          <a:lstStyle/>
          <a:p>
            <a:pPr>
              <a:buClr>
                <a:srgbClr val="00A94F"/>
              </a:buClr>
            </a:pPr>
            <a:r>
              <a:rPr lang="en-US" sz="2800" dirty="0" smtClean="0">
                <a:latin typeface="Calibri" panose="020F0502020204030204" pitchFamily="34" charset="0"/>
              </a:rPr>
              <a:t>Understand the evidence tiers defined in federal education law and ED regulations</a:t>
            </a:r>
          </a:p>
          <a:p>
            <a:pPr>
              <a:buClr>
                <a:srgbClr val="00A94F"/>
              </a:buClr>
            </a:pPr>
            <a:r>
              <a:rPr lang="en-US" sz="2800" dirty="0" smtClean="0">
                <a:latin typeface="Calibri" panose="020F0502020204030204" pitchFamily="34" charset="0"/>
              </a:rPr>
              <a:t>Learn how </a:t>
            </a:r>
            <a:r>
              <a:rPr lang="en-US" sz="2800" dirty="0">
                <a:latin typeface="Calibri" panose="020F0502020204030204" pitchFamily="34" charset="0"/>
              </a:rPr>
              <a:t>to find </a:t>
            </a:r>
            <a:r>
              <a:rPr lang="en-US" sz="2800" i="1" dirty="0">
                <a:solidFill>
                  <a:srgbClr val="00B050"/>
                </a:solidFill>
                <a:latin typeface="Calibri" panose="020F0502020204030204" pitchFamily="34" charset="0"/>
              </a:rPr>
              <a:t>strong evidence</a:t>
            </a:r>
            <a:r>
              <a:rPr lang="en-US" sz="2800" dirty="0">
                <a:latin typeface="Calibri" panose="020F0502020204030204" pitchFamily="34" charset="0"/>
              </a:rPr>
              <a:t> </a:t>
            </a:r>
            <a:r>
              <a:rPr lang="en-US" sz="2800" dirty="0" smtClean="0">
                <a:latin typeface="Calibri" panose="020F0502020204030204" pitchFamily="34" charset="0"/>
              </a:rPr>
              <a:t>and </a:t>
            </a:r>
            <a:r>
              <a:rPr lang="en-US" sz="2800" i="1" dirty="0">
                <a:solidFill>
                  <a:srgbClr val="00B0F0"/>
                </a:solidFill>
                <a:latin typeface="Calibri" panose="020F0502020204030204" pitchFamily="34" charset="0"/>
              </a:rPr>
              <a:t>moderate</a:t>
            </a:r>
            <a:r>
              <a:rPr lang="en-US" sz="2800" dirty="0">
                <a:latin typeface="Calibri" panose="020F0502020204030204" pitchFamily="34" charset="0"/>
              </a:rPr>
              <a:t> </a:t>
            </a:r>
            <a:r>
              <a:rPr lang="en-US" sz="2800" i="1" dirty="0">
                <a:solidFill>
                  <a:srgbClr val="00B0F0"/>
                </a:solidFill>
                <a:latin typeface="Calibri" panose="020F0502020204030204" pitchFamily="34" charset="0"/>
              </a:rPr>
              <a:t>evidence</a:t>
            </a:r>
            <a:r>
              <a:rPr lang="en-US" sz="2800" dirty="0">
                <a:latin typeface="Calibri" panose="020F0502020204030204" pitchFamily="34" charset="0"/>
              </a:rPr>
              <a:t> from WWC </a:t>
            </a:r>
            <a:r>
              <a:rPr lang="en-US" sz="2800" i="1" dirty="0">
                <a:latin typeface="Calibri" panose="020F0502020204030204" pitchFamily="34" charset="0"/>
              </a:rPr>
              <a:t>reviews of </a:t>
            </a:r>
            <a:r>
              <a:rPr lang="en-US" sz="2800" i="1" u="sng" dirty="0">
                <a:latin typeface="Calibri" panose="020F0502020204030204" pitchFamily="34" charset="0"/>
              </a:rPr>
              <a:t>individual </a:t>
            </a:r>
            <a:r>
              <a:rPr lang="en-US" sz="2800" i="1" u="sng" dirty="0" smtClean="0">
                <a:latin typeface="Calibri" panose="020F0502020204030204" pitchFamily="34" charset="0"/>
              </a:rPr>
              <a:t>studies</a:t>
            </a:r>
            <a:endParaRPr lang="en-US" sz="2800" i="1" dirty="0">
              <a:latin typeface="Calibri" panose="020F0502020204030204" pitchFamily="34" charset="0"/>
            </a:endParaRPr>
          </a:p>
          <a:p>
            <a:pPr>
              <a:buClr>
                <a:srgbClr val="00A94F"/>
              </a:buClr>
            </a:pPr>
            <a:r>
              <a:rPr lang="en-US" sz="2800" dirty="0" smtClean="0">
                <a:latin typeface="Calibri" panose="020F0502020204030204" pitchFamily="34" charset="0"/>
              </a:rPr>
              <a:t>Learn how to find </a:t>
            </a:r>
            <a:r>
              <a:rPr lang="en-US" sz="2800" i="1" dirty="0" smtClean="0">
                <a:solidFill>
                  <a:srgbClr val="00B050"/>
                </a:solidFill>
                <a:latin typeface="Calibri" panose="020F0502020204030204" pitchFamily="34" charset="0"/>
              </a:rPr>
              <a:t>strong evidence</a:t>
            </a:r>
            <a:r>
              <a:rPr lang="en-US" sz="2800" dirty="0" smtClean="0">
                <a:latin typeface="Calibri" panose="020F0502020204030204" pitchFamily="34" charset="0"/>
              </a:rPr>
              <a:t> and </a:t>
            </a:r>
            <a:r>
              <a:rPr lang="en-US" sz="2800" i="1" dirty="0" smtClean="0">
                <a:solidFill>
                  <a:srgbClr val="00B0F0"/>
                </a:solidFill>
                <a:latin typeface="Calibri" panose="020F0502020204030204" pitchFamily="34" charset="0"/>
              </a:rPr>
              <a:t>moderate</a:t>
            </a:r>
            <a:r>
              <a:rPr lang="en-US" sz="2800" dirty="0" smtClean="0">
                <a:latin typeface="Calibri" panose="020F0502020204030204" pitchFamily="34" charset="0"/>
              </a:rPr>
              <a:t> </a:t>
            </a:r>
            <a:r>
              <a:rPr lang="en-US" sz="2800" i="1" dirty="0" smtClean="0">
                <a:solidFill>
                  <a:srgbClr val="00B0F0"/>
                </a:solidFill>
                <a:latin typeface="Calibri" panose="020F0502020204030204" pitchFamily="34" charset="0"/>
              </a:rPr>
              <a:t>evidence</a:t>
            </a:r>
            <a:r>
              <a:rPr lang="en-US" sz="2800" dirty="0" smtClean="0">
                <a:latin typeface="Calibri" panose="020F0502020204030204" pitchFamily="34" charset="0"/>
              </a:rPr>
              <a:t> (as well as </a:t>
            </a:r>
            <a:r>
              <a:rPr lang="en-US" sz="2800" i="1" dirty="0" smtClean="0">
                <a:solidFill>
                  <a:schemeClr val="tx2"/>
                </a:solidFill>
                <a:latin typeface="Calibri" panose="020F0502020204030204" pitchFamily="34" charset="0"/>
              </a:rPr>
              <a:t>promising evidence</a:t>
            </a:r>
            <a:r>
              <a:rPr lang="en-US" sz="2800" dirty="0" smtClean="0">
                <a:latin typeface="Calibri" panose="020F0502020204030204" pitchFamily="34" charset="0"/>
              </a:rPr>
              <a:t>) from WWC systematic reviews (</a:t>
            </a:r>
            <a:r>
              <a:rPr lang="en-US" sz="2800" i="1" u="sng" dirty="0" smtClean="0">
                <a:latin typeface="Calibri" panose="020F0502020204030204" pitchFamily="34" charset="0"/>
              </a:rPr>
              <a:t>intervention reports</a:t>
            </a:r>
            <a:r>
              <a:rPr lang="en-US" sz="2800" i="1" dirty="0" smtClean="0">
                <a:latin typeface="Calibri" panose="020F0502020204030204" pitchFamily="34" charset="0"/>
              </a:rPr>
              <a:t> </a:t>
            </a:r>
            <a:r>
              <a:rPr lang="en-US" sz="2800" dirty="0" smtClean="0">
                <a:latin typeface="Calibri" panose="020F0502020204030204" pitchFamily="34" charset="0"/>
              </a:rPr>
              <a:t>and </a:t>
            </a:r>
            <a:r>
              <a:rPr lang="en-US" sz="2800" i="1" u="sng" dirty="0" smtClean="0">
                <a:latin typeface="Calibri" panose="020F0502020204030204" pitchFamily="34" charset="0"/>
              </a:rPr>
              <a:t>practice guides</a:t>
            </a:r>
            <a:r>
              <a:rPr lang="en-US" sz="2800" i="1" dirty="0" smtClean="0">
                <a:latin typeface="Calibri" panose="020F0502020204030204" pitchFamily="34" charset="0"/>
              </a:rPr>
              <a:t>)</a:t>
            </a:r>
          </a:p>
          <a:p>
            <a:pPr>
              <a:buClr>
                <a:srgbClr val="00A94F"/>
              </a:buClr>
            </a:pPr>
            <a:r>
              <a:rPr lang="en-US" sz="2800" dirty="0" smtClean="0">
                <a:latin typeface="Calibri" panose="020F0502020204030204" pitchFamily="34" charset="0"/>
              </a:rPr>
              <a:t>Learn how to connect with the WWC</a:t>
            </a:r>
            <a:endParaRPr lang="en-US" sz="2800" dirty="0">
              <a:latin typeface="Calibri" panose="020F0502020204030204" pitchFamily="34" charset="0"/>
            </a:endParaRPr>
          </a:p>
        </p:txBody>
      </p:sp>
      <p:sp>
        <p:nvSpPr>
          <p:cNvPr id="3" name="Title 2"/>
          <p:cNvSpPr>
            <a:spLocks noGrp="1"/>
          </p:cNvSpPr>
          <p:nvPr>
            <p:ph type="title"/>
          </p:nvPr>
        </p:nvSpPr>
        <p:spPr>
          <a:xfrm>
            <a:off x="739521" y="789432"/>
            <a:ext cx="7395881" cy="667512"/>
          </a:xfrm>
        </p:spPr>
        <p:txBody>
          <a:bodyPr/>
          <a:lstStyle/>
          <a:p>
            <a:pPr algn="ctr"/>
            <a:r>
              <a:rPr lang="en-US" sz="4000" dirty="0" smtClean="0">
                <a:latin typeface="Calibri" panose="020F0502020204030204" pitchFamily="34" charset="0"/>
              </a:rPr>
              <a:t>Learning Goals</a:t>
            </a:r>
            <a:endParaRPr lang="en-US" sz="4000" dirty="0">
              <a:latin typeface="Calibri" panose="020F0502020204030204" pitchFamily="34" charset="0"/>
            </a:endParaRPr>
          </a:p>
        </p:txBody>
      </p:sp>
      <p:sp>
        <p:nvSpPr>
          <p:cNvPr id="4" name="Slide Number Placeholder 3"/>
          <p:cNvSpPr>
            <a:spLocks noGrp="1"/>
          </p:cNvSpPr>
          <p:nvPr>
            <p:ph type="sldNum" sz="quarter" idx="16"/>
          </p:nvPr>
        </p:nvSpPr>
        <p:spPr/>
        <p:txBody>
          <a:bodyPr/>
          <a:lstStyle/>
          <a:p>
            <a:pPr algn="ctr">
              <a:defRPr/>
            </a:pPr>
            <a:fld id="{0E68CEE3-F570-4915-A5A9-A3387A82AA8A}" type="slidenum">
              <a:rPr lang="en-US" sz="1800" smtClean="0"/>
              <a:pPr algn="ctr">
                <a:defRPr/>
              </a:pPr>
              <a:t>2</a:t>
            </a:fld>
            <a:endParaRPr lang="en-US" sz="1800" dirty="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950779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0"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1"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Practice Guide Providing </a:t>
            </a:r>
            <a:r>
              <a:rPr lang="en-US" sz="3200" i="1" kern="0" dirty="0" smtClean="0">
                <a:solidFill>
                  <a:srgbClr val="00B050"/>
                </a:solidFill>
                <a:latin typeface="Calibri" panose="020F0502020204030204" pitchFamily="34" charset="0"/>
              </a:rPr>
              <a:t>Strong Evidence </a:t>
            </a:r>
            <a:r>
              <a:rPr lang="en-US" sz="3200" kern="0" dirty="0" smtClean="0">
                <a:solidFill>
                  <a:srgbClr val="000000"/>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463415936"/>
              </p:ext>
            </p:extLst>
          </p:nvPr>
        </p:nvGraphicFramePr>
        <p:xfrm>
          <a:off x="426279" y="1946132"/>
          <a:ext cx="8348585" cy="2712720"/>
        </p:xfrm>
        <a:graphic>
          <a:graphicData uri="http://schemas.openxmlformats.org/drawingml/2006/table">
            <a:tbl>
              <a:tblPr firstRow="1" bandRow="1">
                <a:tableStyleId>{5C22544A-7EE6-4342-B048-85BDC9FD1C3A}</a:tableStyleId>
              </a:tblPr>
              <a:tblGrid>
                <a:gridCol w="3336096"/>
                <a:gridCol w="2310283"/>
                <a:gridCol w="2702206"/>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Strong Evidence</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Moderate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Evidence (under version 2.1 or 3.0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practice recommendation cited for a proposed </a:t>
                      </a:r>
                      <a:r>
                        <a:rPr kumimoji="0" lang="en-US" sz="2000" b="1" i="1" u="none" strike="noStrike" kern="1200" cap="none" spc="0" normalizeH="0" baseline="0" noProof="0" dirty="0" smtClean="0">
                          <a:ln>
                            <a:noFill/>
                          </a:ln>
                          <a:solidFill>
                            <a:srgbClr val="C00000"/>
                          </a:solidFill>
                          <a:effectLst/>
                          <a:uLnTx/>
                          <a:uFillTx/>
                          <a:latin typeface="Calibri" panose="020F0502020204030204" pitchFamily="34" charset="0"/>
                          <a:ea typeface="+mn-ea"/>
                          <a:cs typeface="+mn-cs"/>
                        </a:rPr>
                        <a:t>project component</a:t>
                      </a:r>
                      <a:endParaRPr kumimoji="0" lang="en-US" sz="2000" b="1" i="1" u="none" strike="noStrike" kern="1200" cap="none" spc="0" normalizeH="0" baseline="0" noProof="0" dirty="0">
                        <a:ln>
                          <a:noFill/>
                        </a:ln>
                        <a:solidFill>
                          <a:srgbClr val="C0000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“Strong</a:t>
                      </a:r>
                      <a:r>
                        <a:rPr lang="en-US" sz="2000" i="1" baseline="0" dirty="0" smtClean="0">
                          <a:latin typeface="Calibri" panose="020F0502020204030204" pitchFamily="34" charset="0"/>
                        </a:rPr>
                        <a:t> evidence” </a:t>
                      </a:r>
                      <a:r>
                        <a:rPr lang="en-US" sz="2000" i="0" baseline="0" dirty="0" smtClean="0">
                          <a:latin typeface="Calibri" panose="020F0502020204030204" pitchFamily="34" charset="0"/>
                        </a:rPr>
                        <a:t>base</a:t>
                      </a:r>
                      <a:endParaRPr lang="en-US" sz="2000" i="0" dirty="0">
                        <a:latin typeface="Calibri" panose="020F0502020204030204" pitchFamily="34" charset="0"/>
                      </a:endParaRPr>
                    </a:p>
                  </a:txBody>
                  <a:tcPr/>
                </a:tc>
                <a:tc>
                  <a:txBody>
                    <a:bodyPr/>
                    <a:lstStyle/>
                    <a:p>
                      <a:r>
                        <a:rPr lang="en-US" sz="2000" i="1" dirty="0" smtClean="0">
                          <a:latin typeface="Calibri" panose="020F0502020204030204" pitchFamily="34" charset="0"/>
                        </a:rPr>
                        <a:t>“Strong evidence”</a:t>
                      </a:r>
                      <a:r>
                        <a:rPr lang="en-US" sz="2000" i="1" baseline="0" dirty="0" smtClean="0">
                          <a:latin typeface="Calibri" panose="020F0502020204030204" pitchFamily="34" charset="0"/>
                        </a:rPr>
                        <a:t> </a:t>
                      </a:r>
                      <a:r>
                        <a:rPr lang="en-US" sz="2000" i="0" baseline="0" dirty="0" smtClean="0">
                          <a:latin typeface="Calibri" panose="020F0502020204030204" pitchFamily="34" charset="0"/>
                        </a:rPr>
                        <a:t>base</a:t>
                      </a:r>
                      <a:r>
                        <a:rPr lang="en-US" sz="2000" i="1" baseline="0" dirty="0" smtClean="0">
                          <a:latin typeface="Calibri" panose="020F0502020204030204" pitchFamily="34" charset="0"/>
                        </a:rPr>
                        <a:t> </a:t>
                      </a:r>
                      <a:r>
                        <a:rPr lang="en-US" sz="2000" i="0" u="sng" dirty="0" smtClean="0">
                          <a:latin typeface="Calibri" panose="020F0502020204030204" pitchFamily="34" charset="0"/>
                        </a:rPr>
                        <a:t>or</a:t>
                      </a:r>
                      <a:r>
                        <a:rPr lang="en-US" sz="2000" i="1" dirty="0" smtClean="0">
                          <a:latin typeface="Calibri" panose="020F0502020204030204" pitchFamily="34" charset="0"/>
                        </a:rPr>
                        <a:t> “moderate evidence” </a:t>
                      </a:r>
                      <a:r>
                        <a:rPr lang="en-US" sz="2000" i="0" dirty="0" smtClean="0">
                          <a:latin typeface="Calibri" panose="020F0502020204030204" pitchFamily="34" charset="0"/>
                        </a:rPr>
                        <a:t>base</a:t>
                      </a:r>
                      <a:endParaRPr lang="en-US" sz="2000" i="0" dirty="0">
                        <a:latin typeface="Calibri" panose="020F0502020204030204" pitchFamily="34" charset="0"/>
                      </a:endParaRPr>
                    </a:p>
                  </a:txBody>
                  <a:tcPr/>
                </a:tc>
              </a:tr>
              <a:tr h="638528">
                <a:tc>
                  <a:txBody>
                    <a:bodyPr/>
                    <a:lstStyle/>
                    <a:p>
                      <a:r>
                        <a:rPr lang="en-US" sz="2000" dirty="0" smtClean="0">
                          <a:latin typeface="Calibri" panose="020F0502020204030204" pitchFamily="34" charset="0"/>
                        </a:rPr>
                        <a:t>Overlap with proposed populations / settings </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a:t>
                      </a:r>
                      <a:r>
                        <a:rPr lang="en-US" sz="2000" baseline="0" dirty="0" smtClean="0">
                          <a:latin typeface="Calibri" panose="020F0502020204030204" pitchFamily="34" charset="0"/>
                        </a:rPr>
                        <a:t> with </a:t>
                      </a:r>
                      <a:r>
                        <a:rPr lang="en-US" sz="2000" u="sng" baseline="0" dirty="0" smtClean="0">
                          <a:latin typeface="Calibri" panose="020F0502020204030204" pitchFamily="34" charset="0"/>
                        </a:rPr>
                        <a:t>both</a:t>
                      </a:r>
                      <a:r>
                        <a:rPr lang="en-US" sz="2000" baseline="0" dirty="0" smtClean="0">
                          <a:latin typeface="Calibri" panose="020F0502020204030204" pitchFamily="34" charset="0"/>
                        </a:rPr>
                        <a:t> required</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20</a:t>
            </a:fld>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6325058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1"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Practice Guide</a:t>
            </a:r>
          </a:p>
          <a:p>
            <a:r>
              <a:rPr lang="en-US" sz="3200" kern="0" dirty="0" smtClean="0">
                <a:solidFill>
                  <a:srgbClr val="000000"/>
                </a:solidFill>
                <a:latin typeface="Calibri" panose="020F0502020204030204" pitchFamily="34" charset="0"/>
              </a:rPr>
              <a:t>Providing </a:t>
            </a:r>
            <a:r>
              <a:rPr lang="en-US" sz="3200" i="1" kern="0" dirty="0" smtClean="0">
                <a:latin typeface="Calibri" panose="020F0502020204030204" pitchFamily="34" charset="0"/>
              </a:rPr>
              <a:t>Promising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551694275"/>
              </p:ext>
            </p:extLst>
          </p:nvPr>
        </p:nvGraphicFramePr>
        <p:xfrm>
          <a:off x="426278" y="1946132"/>
          <a:ext cx="8089557" cy="2103120"/>
        </p:xfrm>
        <a:graphic>
          <a:graphicData uri="http://schemas.openxmlformats.org/drawingml/2006/table">
            <a:tbl>
              <a:tblPr firstRow="1" bandRow="1">
                <a:tableStyleId>{5C22544A-7EE6-4342-B048-85BDC9FD1C3A}</a:tableStyleId>
              </a:tblPr>
              <a:tblGrid>
                <a:gridCol w="4601799"/>
                <a:gridCol w="3487758"/>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Promising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Evidence (under </a:t>
                      </a:r>
                      <a:r>
                        <a:rPr kumimoji="0" lang="en-US" sz="2000" b="0" i="0" u="sng"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any</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version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practice recommendation cited for a proposed </a:t>
                      </a:r>
                      <a:r>
                        <a:rPr kumimoji="0" lang="en-US" sz="2000" b="1" i="1" u="none" strike="noStrike" kern="1200" cap="none" spc="0" normalizeH="0" baseline="0" noProof="0" dirty="0" smtClean="0">
                          <a:ln>
                            <a:noFill/>
                          </a:ln>
                          <a:solidFill>
                            <a:srgbClr val="C00000"/>
                          </a:solidFill>
                          <a:effectLst/>
                          <a:uLnTx/>
                          <a:uFillTx/>
                          <a:latin typeface="Calibri" panose="020F0502020204030204" pitchFamily="34" charset="0"/>
                          <a:ea typeface="+mn-ea"/>
                          <a:cs typeface="+mn-cs"/>
                        </a:rPr>
                        <a:t>project component</a:t>
                      </a:r>
                      <a:endParaRPr kumimoji="0" lang="en-US" sz="2000" b="1" i="1" u="none" strike="noStrike" kern="1200" cap="none" spc="0" normalizeH="0" baseline="0" noProof="0" dirty="0">
                        <a:ln>
                          <a:noFill/>
                        </a:ln>
                        <a:solidFill>
                          <a:srgbClr val="C0000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“Strong evidence” </a:t>
                      </a:r>
                      <a:r>
                        <a:rPr lang="en-US" sz="2000" i="0" dirty="0" smtClean="0">
                          <a:latin typeface="Calibri" panose="020F0502020204030204" pitchFamily="34" charset="0"/>
                        </a:rPr>
                        <a:t>base </a:t>
                      </a:r>
                      <a:r>
                        <a:rPr lang="en-US" sz="2000" i="0" u="sng" dirty="0" smtClean="0">
                          <a:latin typeface="Calibri" panose="020F0502020204030204" pitchFamily="34" charset="0"/>
                        </a:rPr>
                        <a:t>or</a:t>
                      </a:r>
                      <a:r>
                        <a:rPr lang="en-US" sz="2000" i="0" dirty="0" smtClean="0">
                          <a:latin typeface="Calibri" panose="020F0502020204030204" pitchFamily="34" charset="0"/>
                        </a:rPr>
                        <a:t> </a:t>
                      </a:r>
                      <a:r>
                        <a:rPr lang="en-US" sz="2000" i="1" dirty="0" smtClean="0">
                          <a:latin typeface="Calibri" panose="020F0502020204030204" pitchFamily="34" charset="0"/>
                        </a:rPr>
                        <a:t>“moderate evidence” </a:t>
                      </a:r>
                      <a:r>
                        <a:rPr lang="en-US" sz="2000" i="0" dirty="0" smtClean="0">
                          <a:latin typeface="Calibri" panose="020F0502020204030204" pitchFamily="34" charset="0"/>
                        </a:rPr>
                        <a:t>base</a:t>
                      </a:r>
                    </a:p>
                  </a:txBody>
                  <a:tcPr/>
                </a:tc>
              </a:tr>
              <a:tr h="638528">
                <a:tc>
                  <a:txBody>
                    <a:bodyPr/>
                    <a:lstStyle/>
                    <a:p>
                      <a:r>
                        <a:rPr lang="en-US" sz="2000" dirty="0" smtClean="0">
                          <a:latin typeface="Calibri" panose="020F0502020204030204" pitchFamily="34" charset="0"/>
                        </a:rPr>
                        <a:t>Overlap with proposed populations / settings </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neither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21</a:t>
            </a:fld>
            <a:endParaRPr lang="en-US" dirty="0">
              <a:solidFill>
                <a:srgbClr val="000000"/>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4874857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48" y="126720"/>
            <a:ext cx="8883558" cy="685597"/>
          </a:xfrm>
        </p:spPr>
        <p:txBody>
          <a:bodyPr>
            <a:normAutofit/>
          </a:bodyPr>
          <a:lstStyle/>
          <a:p>
            <a:r>
              <a:rPr lang="en-US" sz="3200" b="1" dirty="0" smtClean="0">
                <a:solidFill>
                  <a:srgbClr val="000000"/>
                </a:solidFill>
                <a:latin typeface="Calibri" panose="020F0502020204030204" pitchFamily="34" charset="0"/>
                <a:hlinkClick r:id="rId5"/>
              </a:rPr>
              <a:t>Practice Guides </a:t>
            </a:r>
            <a:r>
              <a:rPr lang="en-US" sz="3200" b="1" dirty="0" smtClean="0">
                <a:solidFill>
                  <a:srgbClr val="000000"/>
                </a:solidFill>
                <a:latin typeface="Calibri" panose="020F0502020204030204" pitchFamily="34" charset="0"/>
              </a:rPr>
              <a:t>Prepared Under Version 2.1 or 3.0</a:t>
            </a:r>
            <a:endParaRPr lang="en-US"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62527"/>
            <a:ext cx="9144000" cy="514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79379" y="4669968"/>
            <a:ext cx="4590913" cy="1104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22</a:t>
            </a:fld>
            <a:endParaRPr lang="en-US" dirty="0"/>
          </a:p>
        </p:txBody>
      </p:sp>
      <p:sp>
        <p:nvSpPr>
          <p:cNvPr id="5" name="TextBox 4"/>
          <p:cNvSpPr txBox="1"/>
          <p:nvPr/>
        </p:nvSpPr>
        <p:spPr>
          <a:xfrm>
            <a:off x="1915518" y="5558930"/>
            <a:ext cx="1463862" cy="215444"/>
          </a:xfrm>
          <a:prstGeom prst="rect">
            <a:avLst/>
          </a:prstGeom>
          <a:noFill/>
        </p:spPr>
        <p:txBody>
          <a:bodyPr wrap="none" rtlCol="0">
            <a:spAutoFit/>
          </a:bodyPr>
          <a:lstStyle/>
          <a:p>
            <a:r>
              <a:rPr lang="en-US" sz="800" b="1" dirty="0">
                <a:latin typeface="+mn-lt"/>
              </a:rPr>
              <a:t>Released:</a:t>
            </a:r>
            <a:r>
              <a:rPr lang="en-US" sz="800" dirty="0">
                <a:latin typeface="+mn-lt"/>
              </a:rPr>
              <a:t> November 2013 </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036881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947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221" y="19050"/>
            <a:ext cx="8883558" cy="685597"/>
          </a:xfrm>
        </p:spPr>
        <p:txBody>
          <a:bodyPr>
            <a:noAutofit/>
          </a:bodyPr>
          <a:lstStyle/>
          <a:p>
            <a:pPr algn="ctr"/>
            <a:r>
              <a:rPr lang="en-US" sz="2800" b="1" dirty="0" smtClean="0">
                <a:solidFill>
                  <a:srgbClr val="000000"/>
                </a:solidFill>
                <a:latin typeface="Calibri" panose="020F0502020204030204" pitchFamily="34" charset="0"/>
              </a:rPr>
              <a:t>NOTE: “Minimal Evidence” Recommendations Do</a:t>
            </a:r>
            <a:br>
              <a:rPr lang="en-US" sz="2800" b="1" dirty="0" smtClean="0">
                <a:solidFill>
                  <a:srgbClr val="000000"/>
                </a:solidFill>
                <a:latin typeface="Calibri" panose="020F0502020204030204" pitchFamily="34" charset="0"/>
              </a:rPr>
            </a:br>
            <a:r>
              <a:rPr lang="en-US" sz="2800" b="1" dirty="0" smtClean="0">
                <a:solidFill>
                  <a:srgbClr val="000000"/>
                </a:solidFill>
                <a:latin typeface="Calibri" panose="020F0502020204030204" pitchFamily="34" charset="0"/>
              </a:rPr>
              <a:t>NOT Qualify as </a:t>
            </a:r>
            <a:r>
              <a:rPr lang="en-US" sz="2800" b="1" i="1" dirty="0" smtClean="0">
                <a:solidFill>
                  <a:srgbClr val="00B050"/>
                </a:solidFill>
                <a:latin typeface="Calibri" panose="020F0502020204030204" pitchFamily="34" charset="0"/>
              </a:rPr>
              <a:t>Strong</a:t>
            </a:r>
            <a:r>
              <a:rPr lang="en-US" sz="2800" b="1" dirty="0" smtClean="0">
                <a:solidFill>
                  <a:srgbClr val="000000"/>
                </a:solidFill>
                <a:latin typeface="Calibri" panose="020F0502020204030204" pitchFamily="34" charset="0"/>
              </a:rPr>
              <a:t>, </a:t>
            </a:r>
            <a:r>
              <a:rPr lang="en-US" sz="2800" b="1" i="1" dirty="0" smtClean="0">
                <a:solidFill>
                  <a:srgbClr val="00B0F0"/>
                </a:solidFill>
                <a:latin typeface="Calibri" panose="020F0502020204030204" pitchFamily="34" charset="0"/>
              </a:rPr>
              <a:t>Moderate</a:t>
            </a:r>
            <a:r>
              <a:rPr lang="en-US" sz="2800" b="1" dirty="0" smtClean="0">
                <a:solidFill>
                  <a:srgbClr val="000000"/>
                </a:solidFill>
                <a:latin typeface="Calibri" panose="020F0502020204030204" pitchFamily="34" charset="0"/>
              </a:rPr>
              <a:t>, or </a:t>
            </a:r>
            <a:r>
              <a:rPr lang="en-US" sz="2800" b="1" i="1" dirty="0" smtClean="0">
                <a:solidFill>
                  <a:schemeClr val="bg2">
                    <a:lumMod val="50000"/>
                  </a:schemeClr>
                </a:solidFill>
                <a:latin typeface="Calibri" panose="020F0502020204030204" pitchFamily="34" charset="0"/>
              </a:rPr>
              <a:t>Promising</a:t>
            </a:r>
            <a:r>
              <a:rPr lang="en-US" sz="2800" b="1" dirty="0" smtClean="0">
                <a:solidFill>
                  <a:srgbClr val="000000"/>
                </a:solidFill>
                <a:latin typeface="Calibri" panose="020F0502020204030204" pitchFamily="34" charset="0"/>
              </a:rPr>
              <a:t> Evidence</a:t>
            </a:r>
            <a:endParaRPr lang="en-US" sz="2800"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90600"/>
            <a:ext cx="9144000" cy="514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Up Arrow 5"/>
          <p:cNvSpPr/>
          <p:nvPr/>
        </p:nvSpPr>
        <p:spPr>
          <a:xfrm>
            <a:off x="7478688" y="5297214"/>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23</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30274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6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73132" y="884325"/>
            <a:ext cx="8728364" cy="5350220"/>
          </a:xfrm>
        </p:spPr>
        <p:txBody>
          <a:bodyPr/>
          <a:lstStyle/>
          <a:p>
            <a:pPr>
              <a:buClr>
                <a:srgbClr val="00A94F"/>
              </a:buClr>
            </a:pPr>
            <a:r>
              <a:rPr lang="en-US" sz="2800" dirty="0" smtClean="0">
                <a:latin typeface="Calibri" pitchFamily="34" charset="0"/>
              </a:rPr>
              <a:t>The WWC Home Page</a:t>
            </a:r>
          </a:p>
          <a:p>
            <a:pPr lvl="1">
              <a:buClr>
                <a:srgbClr val="00A94F"/>
              </a:buClr>
            </a:pPr>
            <a:r>
              <a:rPr lang="en-US" sz="2800" i="1" dirty="0" smtClean="0">
                <a:solidFill>
                  <a:srgbClr val="0065A4"/>
                </a:solidFill>
                <a:latin typeface="Calibri" pitchFamily="34" charset="0"/>
              </a:rPr>
              <a:t>whatworks.ed.gov</a:t>
            </a:r>
            <a:r>
              <a:rPr lang="en-US" sz="2800" dirty="0" smtClean="0">
                <a:latin typeface="Calibri" pitchFamily="34" charset="0"/>
              </a:rPr>
              <a:t> </a:t>
            </a:r>
            <a:r>
              <a:rPr lang="en-US" sz="2800" dirty="0">
                <a:latin typeface="Calibri" pitchFamily="34" charset="0"/>
                <a:sym typeface="Wingdings" panose="05000000000000000000" pitchFamily="2" charset="2"/>
              </a:rPr>
              <a:t> </a:t>
            </a:r>
            <a:r>
              <a:rPr lang="en-US" sz="2800" dirty="0">
                <a:latin typeface="Calibri" pitchFamily="34" charset="0"/>
                <a:sym typeface="Wingdings" panose="05000000000000000000" pitchFamily="2" charset="2"/>
                <a:hlinkClick r:id="rId5"/>
              </a:rPr>
              <a:t>https://ies.ed.gov/ncee/wwc</a:t>
            </a:r>
            <a:r>
              <a:rPr lang="en-US" sz="2800" dirty="0" smtClean="0">
                <a:latin typeface="Calibri" pitchFamily="34" charset="0"/>
                <a:sym typeface="Wingdings" panose="05000000000000000000" pitchFamily="2" charset="2"/>
                <a:hlinkClick r:id="rId5"/>
              </a:rPr>
              <a:t>/</a:t>
            </a:r>
            <a:endParaRPr lang="en-US" sz="2800" dirty="0" smtClean="0">
              <a:latin typeface="Calibri" pitchFamily="34" charset="0"/>
              <a:sym typeface="Wingdings" panose="05000000000000000000" pitchFamily="2" charset="2"/>
            </a:endParaRPr>
          </a:p>
          <a:p>
            <a:pPr>
              <a:buClr>
                <a:srgbClr val="00A94F"/>
              </a:buClr>
            </a:pPr>
            <a:r>
              <a:rPr lang="en-US" sz="2800" dirty="0" smtClean="0">
                <a:latin typeface="Calibri" pitchFamily="34" charset="0"/>
              </a:rPr>
              <a:t>The WWC Help Desk</a:t>
            </a:r>
          </a:p>
          <a:p>
            <a:pPr lvl="1">
              <a:buClr>
                <a:srgbClr val="00A94F"/>
              </a:buClr>
            </a:pPr>
            <a:r>
              <a:rPr lang="en-US" sz="2800" dirty="0" smtClean="0">
                <a:latin typeface="Calibri" pitchFamily="34" charset="0"/>
                <a:hlinkClick r:id="rId6"/>
              </a:rPr>
              <a:t>http://ies.ed.gov/ncee/wwc/ContactUs.aspx</a:t>
            </a:r>
            <a:endParaRPr lang="en-US" sz="2800" dirty="0" smtClean="0">
              <a:latin typeface="Calibri" pitchFamily="34" charset="0"/>
            </a:endParaRPr>
          </a:p>
          <a:p>
            <a:pPr>
              <a:buClr>
                <a:srgbClr val="00A94F"/>
              </a:buClr>
            </a:pPr>
            <a:r>
              <a:rPr lang="en-US" sz="2800" dirty="0" smtClean="0">
                <a:latin typeface="Calibri" pitchFamily="34" charset="0"/>
              </a:rPr>
              <a:t>Follow the WWC</a:t>
            </a:r>
          </a:p>
          <a:p>
            <a:pPr lvl="1">
              <a:buClr>
                <a:srgbClr val="00A94F"/>
              </a:buClr>
            </a:pPr>
            <a:r>
              <a:rPr lang="en-US" sz="2800" dirty="0" smtClean="0">
                <a:latin typeface="Calibri" pitchFamily="34" charset="0"/>
                <a:hlinkClick r:id="rId7"/>
              </a:rPr>
              <a:t>http://facebook.com/whatworksclearinghouse</a:t>
            </a:r>
            <a:endParaRPr lang="en-US" sz="2800" dirty="0" smtClean="0">
              <a:latin typeface="Calibri" pitchFamily="34" charset="0"/>
            </a:endParaRPr>
          </a:p>
          <a:p>
            <a:pPr lvl="1">
              <a:buClr>
                <a:srgbClr val="00A94F"/>
              </a:buClr>
            </a:pPr>
            <a:r>
              <a:rPr lang="en-US" sz="2800" dirty="0" smtClean="0">
                <a:latin typeface="Calibri" pitchFamily="34" charset="0"/>
                <a:hlinkClick r:id="rId8"/>
              </a:rPr>
              <a:t>https://twitter.com/WhatWorksED</a:t>
            </a:r>
            <a:endParaRPr lang="en-US" sz="2800" dirty="0" smtClean="0">
              <a:latin typeface="Calibri" pitchFamily="34" charset="0"/>
            </a:endParaRPr>
          </a:p>
          <a:p>
            <a:pPr lvl="1">
              <a:buClr>
                <a:srgbClr val="00A94F"/>
              </a:buClr>
            </a:pPr>
            <a:r>
              <a:rPr lang="en-US" sz="2800" dirty="0" smtClean="0">
                <a:latin typeface="Calibri" pitchFamily="34" charset="0"/>
                <a:hlinkClick r:id="rId9"/>
              </a:rPr>
              <a:t>http://ies.ed.gov/newsflash/?url=%2Fncee%2Fwwc%2Findex%2Easp&amp;site=What+Works+Clearinghouse</a:t>
            </a:r>
            <a:endParaRPr lang="en-US" sz="2800" dirty="0" smtClean="0">
              <a:latin typeface="Calibri" pitchFamily="34" charset="0"/>
            </a:endParaRPr>
          </a:p>
          <a:p>
            <a:pPr marL="0" indent="0">
              <a:buClr>
                <a:srgbClr val="00A94F"/>
              </a:buClr>
              <a:buNone/>
            </a:pPr>
            <a:endParaRPr lang="en-US" dirty="0" smtClean="0">
              <a:latin typeface="Calibri" pitchFamily="34" charset="0"/>
            </a:endParaRPr>
          </a:p>
          <a:p>
            <a:pPr lvl="1">
              <a:buClr>
                <a:srgbClr val="00A94F"/>
              </a:buClr>
            </a:pPr>
            <a:endParaRPr lang="en-US" dirty="0" smtClean="0">
              <a:latin typeface="Calibri" pitchFamily="34" charset="0"/>
            </a:endParaRPr>
          </a:p>
          <a:p>
            <a:pPr lvl="1">
              <a:buClr>
                <a:srgbClr val="00A94F"/>
              </a:buClr>
            </a:pPr>
            <a:endParaRPr lang="en-US" dirty="0"/>
          </a:p>
        </p:txBody>
      </p:sp>
      <p:sp>
        <p:nvSpPr>
          <p:cNvPr id="3" name="Title 2"/>
          <p:cNvSpPr>
            <a:spLocks noGrp="1"/>
          </p:cNvSpPr>
          <p:nvPr>
            <p:ph type="title"/>
          </p:nvPr>
        </p:nvSpPr>
        <p:spPr>
          <a:xfrm>
            <a:off x="604811" y="-1"/>
            <a:ext cx="8254181" cy="712519"/>
          </a:xfrm>
        </p:spPr>
        <p:txBody>
          <a:bodyPr/>
          <a:lstStyle/>
          <a:p>
            <a:pPr algn="ctr"/>
            <a:r>
              <a:rPr lang="en-US" sz="3200" dirty="0" smtClean="0">
                <a:latin typeface="Calibri" pitchFamily="34" charset="0"/>
              </a:rPr>
              <a:t>Ways to Connect with the WWC</a:t>
            </a:r>
            <a:endParaRPr lang="en-US" sz="3200" dirty="0">
              <a:latin typeface="Calibri" pitchFamily="34" charset="0"/>
            </a:endParaRPr>
          </a:p>
        </p:txBody>
      </p:sp>
      <p:pic>
        <p:nvPicPr>
          <p:cNvPr id="102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817" y="3980137"/>
            <a:ext cx="287767" cy="33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0153" y="4450675"/>
            <a:ext cx="337097" cy="315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309" y="4925643"/>
            <a:ext cx="332259" cy="36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5273" y="2691518"/>
            <a:ext cx="401060" cy="40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3"/>
          <p:cNvSpPr>
            <a:spLocks noGrp="1"/>
          </p:cNvSpPr>
          <p:nvPr>
            <p:ph type="sldNum" sz="quarter" idx="16"/>
          </p:nvPr>
        </p:nvSpPr>
        <p:spPr>
          <a:xfrm>
            <a:off x="4350657" y="6492875"/>
            <a:ext cx="442686" cy="365125"/>
          </a:xfrm>
        </p:spPr>
        <p:txBody>
          <a:bodyPr/>
          <a:lstStyle/>
          <a:p>
            <a:pPr algn="ctr">
              <a:defRPr/>
            </a:pPr>
            <a:fld id="{0E68CEE3-F570-4915-A5A9-A3387A82AA8A}" type="slidenum">
              <a:rPr lang="en-US" sz="1800" smtClean="0"/>
              <a:pPr algn="ctr">
                <a:defRPr/>
              </a:pPr>
              <a:t>24</a:t>
            </a:fld>
            <a:endParaRPr lang="en-US" sz="1800"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0725846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9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a:bodyPr>
          <a:lstStyle/>
          <a:p>
            <a:r>
              <a:rPr lang="en-US" sz="7200" i="1" dirty="0" smtClean="0">
                <a:solidFill>
                  <a:schemeClr val="tx1"/>
                </a:solidFill>
                <a:latin typeface="Calibri" pitchFamily="34" charset="0"/>
              </a:rPr>
              <a:t>Thank you!</a:t>
            </a:r>
            <a:r>
              <a:rPr lang="en-US" sz="4000" i="1" dirty="0" smtClean="0">
                <a:solidFill>
                  <a:schemeClr val="tx1"/>
                </a:solidFill>
                <a:latin typeface="Calibri" pitchFamily="34" charset="0"/>
              </a:rPr>
              <a:t/>
            </a:r>
            <a:br>
              <a:rPr lang="en-US" sz="4000" i="1"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r>
              <a:rPr lang="en-US" sz="3200" kern="1200" dirty="0">
                <a:solidFill>
                  <a:prstClr val="black"/>
                </a:solidFill>
                <a:latin typeface="Calibri" pitchFamily="34" charset="0"/>
                <a:cs typeface="Arial" pitchFamily="34" charset="0"/>
                <a:hlinkClick r:id="rId5"/>
              </a:rPr>
              <a:t>jonathan.jacobson@ed.gov</a:t>
            </a: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endParaRPr lang="en-US" sz="1800" dirty="0">
              <a:solidFill>
                <a:schemeClr val="tx1"/>
              </a:solidFill>
              <a:latin typeface="Calibri"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0514090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7111"/>
            <a:ext cx="9021170" cy="668859"/>
          </a:xfrm>
        </p:spPr>
        <p:txBody>
          <a:bodyPr/>
          <a:lstStyle/>
          <a:p>
            <a:pPr>
              <a:spcBef>
                <a:spcPts val="600"/>
              </a:spcBef>
            </a:pPr>
            <a:r>
              <a:rPr lang="en-US" sz="3600" dirty="0" smtClean="0">
                <a:solidFill>
                  <a:schemeClr val="tx1"/>
                </a:solidFill>
                <a:latin typeface="Calibri" panose="020F0502020204030204" pitchFamily="34" charset="0"/>
              </a:rPr>
              <a:t>Evidence Tiers in ED Law and Regulations</a:t>
            </a:r>
            <a:br>
              <a:rPr lang="en-US" sz="3600" dirty="0" smtClean="0">
                <a:solidFill>
                  <a:schemeClr val="tx1"/>
                </a:solidFill>
                <a:latin typeface="Calibri" panose="020F0502020204030204" pitchFamily="34" charset="0"/>
              </a:rPr>
            </a:br>
            <a:r>
              <a:rPr lang="en-US" dirty="0" smtClean="0">
                <a:solidFill>
                  <a:schemeClr val="tx1"/>
                </a:solidFill>
              </a:rPr>
              <a:t>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766200"/>
              </p:ext>
            </p:extLst>
          </p:nvPr>
        </p:nvGraphicFramePr>
        <p:xfrm>
          <a:off x="716478" y="1822862"/>
          <a:ext cx="7772400" cy="4126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7" name="Straight Connector 6"/>
          <p:cNvCxnSpPr/>
          <p:nvPr/>
        </p:nvCxnSpPr>
        <p:spPr bwMode="auto">
          <a:xfrm>
            <a:off x="3633989" y="2901539"/>
            <a:ext cx="1063752"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026636" y="4138551"/>
            <a:ext cx="2278458"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416727" y="5358579"/>
            <a:ext cx="3498275"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 name="TextBox 2"/>
          <p:cNvSpPr txBox="1"/>
          <p:nvPr/>
        </p:nvSpPr>
        <p:spPr>
          <a:xfrm>
            <a:off x="439387" y="1508166"/>
            <a:ext cx="2314446" cy="4247317"/>
          </a:xfrm>
          <a:prstGeom prst="rect">
            <a:avLst/>
          </a:prstGeom>
          <a:noFill/>
        </p:spPr>
        <p:txBody>
          <a:bodyPr wrap="square" rtlCol="0">
            <a:spAutoFit/>
          </a:bodyPr>
          <a:lstStyle/>
          <a:p>
            <a:r>
              <a:rPr lang="en-US" dirty="0" smtClean="0">
                <a:solidFill>
                  <a:srgbClr val="000000"/>
                </a:solidFill>
                <a:latin typeface="Calibri" panose="020F0502020204030204" pitchFamily="34" charset="0"/>
              </a:rPr>
              <a:t>**Evidence in these tiers needs to demonstrate a </a:t>
            </a:r>
            <a:r>
              <a:rPr lang="en-US" b="1" i="1" dirty="0" smtClean="0">
                <a:solidFill>
                  <a:srgbClr val="000000"/>
                </a:solidFill>
                <a:latin typeface="Calibri" panose="020F0502020204030204" pitchFamily="34" charset="0"/>
              </a:rPr>
              <a:t>statistically significant positive effect</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of a project component on a relevant outcome</a:t>
            </a:r>
          </a:p>
          <a:p>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[ED regulations require </a:t>
            </a:r>
            <a:r>
              <a:rPr lang="en-US" b="1" i="1" dirty="0">
                <a:solidFill>
                  <a:srgbClr val="000000"/>
                </a:solidFill>
                <a:latin typeface="Calibri" panose="020F0502020204030204" pitchFamily="34" charset="0"/>
              </a:rPr>
              <a:t>s</a:t>
            </a:r>
            <a:r>
              <a:rPr lang="en-US" b="1" i="1" dirty="0" smtClean="0">
                <a:solidFill>
                  <a:srgbClr val="000000"/>
                </a:solidFill>
                <a:latin typeface="Calibri" panose="020F0502020204030204" pitchFamily="34" charset="0"/>
              </a:rPr>
              <a:t>trong</a:t>
            </a:r>
            <a:r>
              <a:rPr lang="en-US" dirty="0" smtClean="0">
                <a:solidFill>
                  <a:srgbClr val="000000"/>
                </a:solidFill>
                <a:latin typeface="Calibri" panose="020F0502020204030204" pitchFamily="34" charset="0"/>
              </a:rPr>
              <a:t> and </a:t>
            </a:r>
            <a:r>
              <a:rPr lang="en-US" b="1" i="1" dirty="0" smtClean="0">
                <a:solidFill>
                  <a:srgbClr val="000000"/>
                </a:solidFill>
                <a:latin typeface="Calibri" panose="020F0502020204030204" pitchFamily="34" charset="0"/>
              </a:rPr>
              <a:t>moderate</a:t>
            </a:r>
            <a:r>
              <a:rPr lang="en-US" b="1" dirty="0" smtClean="0">
                <a:solidFill>
                  <a:srgbClr val="000000"/>
                </a:solidFill>
                <a:latin typeface="Calibri" panose="020F0502020204030204" pitchFamily="34" charset="0"/>
              </a:rPr>
              <a:t> </a:t>
            </a:r>
            <a:r>
              <a:rPr lang="en-US" b="1" i="1" dirty="0">
                <a:solidFill>
                  <a:srgbClr val="000000"/>
                </a:solidFill>
                <a:latin typeface="Calibri" panose="020F0502020204030204" pitchFamily="34" charset="0"/>
              </a:rPr>
              <a:t>e</a:t>
            </a:r>
            <a:r>
              <a:rPr lang="en-US" b="1" i="1" dirty="0" smtClean="0">
                <a:solidFill>
                  <a:srgbClr val="000000"/>
                </a:solidFill>
                <a:latin typeface="Calibri" panose="020F0502020204030204" pitchFamily="34" charset="0"/>
              </a:rPr>
              <a:t>vidence</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to be from studies meeting WWC standards, version </a:t>
            </a:r>
          </a:p>
          <a:p>
            <a:r>
              <a:rPr lang="en-US" dirty="0" smtClean="0">
                <a:solidFill>
                  <a:srgbClr val="000000"/>
                </a:solidFill>
                <a:latin typeface="Calibri" panose="020F0502020204030204" pitchFamily="34" charset="0"/>
              </a:rPr>
              <a:t>2.1 or 3.0]</a:t>
            </a:r>
            <a:endParaRPr lang="en-US" dirty="0">
              <a:solidFill>
                <a:srgbClr val="000000"/>
              </a:solidFill>
              <a:latin typeface="Calibri" panose="020F0502020204030204" pitchFamily="34" charset="0"/>
            </a:endParaRPr>
          </a:p>
        </p:txBody>
      </p:sp>
      <p:sp>
        <p:nvSpPr>
          <p:cNvPr id="6" name="TextBox 5"/>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3</a:t>
            </a:fld>
            <a:endParaRPr lang="en-US" dirty="0">
              <a:solidFill>
                <a:srgbClr val="000000"/>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3154821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9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latin typeface="Calibri" panose="020F0502020204030204" pitchFamily="34" charset="0"/>
              </a:rPr>
              <a:t>Source: EDGAR, 34 CFR 77.1</a:t>
            </a:r>
            <a:endParaRPr lang="en-US" b="1" dirty="0">
              <a:latin typeface="Calibri" panose="020F0502020204030204" pitchFamily="34" charset="0"/>
            </a:endParaRPr>
          </a:p>
        </p:txBody>
      </p:sp>
      <p:sp>
        <p:nvSpPr>
          <p:cNvPr id="7" name="Title 1"/>
          <p:cNvSpPr txBox="1">
            <a:spLocks/>
          </p:cNvSpPr>
          <p:nvPr/>
        </p:nvSpPr>
        <p:spPr bwMode="auto">
          <a:xfrm>
            <a:off x="-4" y="768313"/>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chemeClr val="tx1"/>
                </a:solidFill>
              </a:rPr>
              <a:t/>
            </a:r>
            <a:br>
              <a:rPr lang="en-US" sz="3200" kern="0" dirty="0" smtClean="0">
                <a:solidFill>
                  <a:schemeClr val="tx1"/>
                </a:solidFill>
              </a:rPr>
            </a:br>
            <a:r>
              <a:rPr lang="en-US" sz="3200" kern="0" dirty="0" smtClean="0">
                <a:solidFill>
                  <a:schemeClr val="tx1"/>
                </a:solidFill>
                <a:latin typeface="Calibri" panose="020F0502020204030204" pitchFamily="34" charset="0"/>
              </a:rPr>
              <a:t>Requirements of Individual Studies Providing </a:t>
            </a:r>
            <a:r>
              <a:rPr lang="en-US" sz="3200" i="1" kern="0" dirty="0" smtClean="0">
                <a:solidFill>
                  <a:srgbClr val="00B050"/>
                </a:solidFill>
                <a:latin typeface="Calibri" panose="020F0502020204030204" pitchFamily="34" charset="0"/>
              </a:rPr>
              <a:t>Strong Evidence </a:t>
            </a:r>
            <a:r>
              <a:rPr lang="en-US" sz="3200" kern="0" dirty="0" smtClean="0">
                <a:solidFill>
                  <a:schemeClr val="tx1"/>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sz="3200" i="1" kern="0" dirty="0" smtClean="0">
                <a:solidFill>
                  <a:srgbClr val="0070C0"/>
                </a:solidFill>
                <a:latin typeface="Calibri" panose="020F0502020204030204" pitchFamily="34" charset="0"/>
              </a:rPr>
              <a:t/>
            </a:r>
            <a:br>
              <a:rPr lang="en-US" sz="3200" i="1" kern="0" dirty="0" smtClean="0">
                <a:solidFill>
                  <a:srgbClr val="0070C0"/>
                </a:solidFill>
                <a:latin typeface="Calibri" panose="020F0502020204030204" pitchFamily="34" charset="0"/>
              </a:rPr>
            </a:br>
            <a:endParaRPr lang="en-US" sz="3200" b="0" kern="0" dirty="0">
              <a:solidFill>
                <a:schemeClr val="tx1"/>
              </a:solidFill>
              <a:latin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729872146"/>
              </p:ext>
            </p:extLst>
          </p:nvPr>
        </p:nvGraphicFramePr>
        <p:xfrm>
          <a:off x="268012" y="1633383"/>
          <a:ext cx="8674103" cy="4166624"/>
        </p:xfrm>
        <a:graphic>
          <a:graphicData uri="http://schemas.openxmlformats.org/drawingml/2006/table">
            <a:tbl>
              <a:tblPr firstRow="1" bandRow="1">
                <a:tableStyleId>{5C22544A-7EE6-4342-B048-85BDC9FD1C3A}</a:tableStyleId>
              </a:tblPr>
              <a:tblGrid>
                <a:gridCol w="2628903"/>
                <a:gridCol w="2447593"/>
                <a:gridCol w="3597607"/>
              </a:tblGrid>
              <a:tr h="354734">
                <a:tc>
                  <a:txBody>
                    <a:bodyPr/>
                    <a:lstStyle/>
                    <a:p>
                      <a:r>
                        <a:rPr lang="en-US" dirty="0" smtClean="0">
                          <a:latin typeface="Calibri" panose="020F0502020204030204" pitchFamily="34" charset="0"/>
                        </a:rPr>
                        <a:t>Characteristic</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Strong Evidence</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Moderate Evidence</a:t>
                      </a:r>
                      <a:endParaRPr lang="en-US" dirty="0">
                        <a:latin typeface="Calibri" panose="020F0502020204030204" pitchFamily="34" charset="0"/>
                      </a:endParaRPr>
                    </a:p>
                  </a:txBody>
                  <a:tcPr/>
                </a:tc>
              </a:tr>
              <a:tr h="1057664">
                <a:tc>
                  <a:txBody>
                    <a:bodyPr/>
                    <a:lstStyle/>
                    <a:p>
                      <a:r>
                        <a:rPr lang="en-US" dirty="0" smtClean="0">
                          <a:latin typeface="Calibri" panose="020F0502020204030204" pitchFamily="34" charset="0"/>
                        </a:rPr>
                        <a:t>WWC study rating (under version</a:t>
                      </a:r>
                      <a:r>
                        <a:rPr lang="en-US" baseline="0" dirty="0" smtClean="0">
                          <a:latin typeface="Calibri" panose="020F0502020204030204" pitchFamily="34" charset="0"/>
                        </a:rPr>
                        <a:t> </a:t>
                      </a:r>
                      <a:r>
                        <a:rPr lang="en-US" dirty="0" smtClean="0">
                          <a:latin typeface="Calibri" panose="020F0502020204030204" pitchFamily="34" charset="0"/>
                        </a:rPr>
                        <a:t>2.1 or 3.0 </a:t>
                      </a:r>
                      <a:r>
                        <a:rPr kumimoji="0" lang="en-US" sz="1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of the WWC </a:t>
                      </a:r>
                      <a:r>
                        <a:rPr kumimoji="0" lang="en-US" sz="18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lang="en-US" dirty="0" smtClean="0">
                          <a:latin typeface="Calibri" panose="020F0502020204030204" pitchFamily="34" charset="0"/>
                        </a:rPr>
                        <a:t>)</a:t>
                      </a:r>
                      <a:endParaRPr lang="en-US" b="1" i="1" dirty="0">
                        <a:latin typeface="Calibri" panose="020F0502020204030204" pitchFamily="34" charset="0"/>
                      </a:endParaRPr>
                    </a:p>
                  </a:txBody>
                  <a:tcPr/>
                </a:tc>
                <a:tc>
                  <a:txBody>
                    <a:bodyPr/>
                    <a:lstStyle/>
                    <a:p>
                      <a:r>
                        <a:rPr lang="en-US" i="1" dirty="0" smtClean="0">
                          <a:latin typeface="Calibri" panose="020F0502020204030204" pitchFamily="34" charset="0"/>
                        </a:rPr>
                        <a:t>Meets standards</a:t>
                      </a:r>
                      <a:r>
                        <a:rPr lang="en-US" i="1" baseline="0" dirty="0" smtClean="0">
                          <a:latin typeface="Calibri" panose="020F0502020204030204" pitchFamily="34" charset="0"/>
                        </a:rPr>
                        <a:t> </a:t>
                      </a:r>
                      <a:r>
                        <a:rPr lang="en-US" i="1" u="none" baseline="0" dirty="0" smtClean="0">
                          <a:latin typeface="Calibri" panose="020F0502020204030204" pitchFamily="34" charset="0"/>
                        </a:rPr>
                        <a:t>without</a:t>
                      </a:r>
                      <a:r>
                        <a:rPr lang="en-US" i="1" baseline="0" dirty="0" smtClean="0">
                          <a:latin typeface="Calibri" panose="020F0502020204030204" pitchFamily="34" charset="0"/>
                        </a:rPr>
                        <a:t> reservations</a:t>
                      </a:r>
                      <a:endParaRPr lang="en-US" i="1" dirty="0">
                        <a:latin typeface="Calibri" panose="020F0502020204030204" pitchFamily="34" charset="0"/>
                      </a:endParaRPr>
                    </a:p>
                  </a:txBody>
                  <a:tcPr/>
                </a:tc>
                <a:tc>
                  <a:txBody>
                    <a:bodyPr/>
                    <a:lstStyle/>
                    <a:p>
                      <a:r>
                        <a:rPr lang="en-US" i="1" dirty="0" smtClean="0">
                          <a:latin typeface="Calibri" panose="020F0502020204030204" pitchFamily="34" charset="0"/>
                        </a:rPr>
                        <a:t>Meets standards with reservations </a:t>
                      </a:r>
                      <a:r>
                        <a:rPr lang="en-US" u="sng" dirty="0" smtClean="0">
                          <a:latin typeface="Calibri" panose="020F0502020204030204" pitchFamily="34" charset="0"/>
                        </a:rPr>
                        <a:t>or</a:t>
                      </a:r>
                      <a:r>
                        <a:rPr lang="en-US" dirty="0" smtClean="0">
                          <a:latin typeface="Calibri" panose="020F0502020204030204" pitchFamily="34" charset="0"/>
                        </a:rPr>
                        <a:t> </a:t>
                      </a:r>
                      <a:r>
                        <a:rPr lang="en-US" i="1" dirty="0" smtClean="0">
                          <a:latin typeface="Calibri" panose="020F0502020204030204" pitchFamily="34" charset="0"/>
                        </a:rPr>
                        <a:t>Meets</a:t>
                      </a:r>
                      <a:r>
                        <a:rPr lang="en-US" i="1" baseline="0" dirty="0" smtClean="0">
                          <a:latin typeface="Calibri" panose="020F0502020204030204" pitchFamily="34" charset="0"/>
                        </a:rPr>
                        <a:t> standards w</a:t>
                      </a:r>
                      <a:r>
                        <a:rPr lang="en-US" i="1" dirty="0" smtClean="0">
                          <a:latin typeface="Calibri" panose="020F0502020204030204" pitchFamily="34" charset="0"/>
                        </a:rPr>
                        <a:t>ithout reservations</a:t>
                      </a:r>
                      <a:endParaRPr lang="en-US" i="1" dirty="0">
                        <a:latin typeface="Calibri" panose="020F0502020204030204" pitchFamily="34" charset="0"/>
                      </a:endParaRPr>
                    </a:p>
                  </a:txBody>
                  <a:tcPr/>
                </a:tc>
              </a:tr>
              <a:tr h="1374336">
                <a:tc>
                  <a:txBody>
                    <a:bodyPr/>
                    <a:lstStyle/>
                    <a:p>
                      <a:r>
                        <a:rPr lang="en-US" dirty="0" smtClean="0">
                          <a:latin typeface="Calibri" panose="020F0502020204030204" pitchFamily="34" charset="0"/>
                        </a:rPr>
                        <a:t>Study</a:t>
                      </a:r>
                      <a:r>
                        <a:rPr lang="en-US" baseline="0" dirty="0" smtClean="0">
                          <a:latin typeface="Calibri" panose="020F0502020204030204" pitchFamily="34" charset="0"/>
                        </a:rPr>
                        <a:t> findings for </a:t>
                      </a:r>
                      <a:r>
                        <a:rPr lang="en-US" b="1" i="1" baseline="0" dirty="0" smtClean="0">
                          <a:solidFill>
                            <a:srgbClr val="0070C0"/>
                          </a:solidFill>
                          <a:latin typeface="Calibri" panose="020F0502020204030204" pitchFamily="34" charset="0"/>
                        </a:rPr>
                        <a:t>relevant outcomes</a:t>
                      </a:r>
                      <a:endParaRPr lang="en-US" b="1" i="1" dirty="0">
                        <a:solidFill>
                          <a:srgbClr val="0070C0"/>
                        </a:solidFill>
                        <a:latin typeface="Calibri" panose="020F0502020204030204" pitchFamily="34" charset="0"/>
                      </a:endParaRPr>
                    </a:p>
                  </a:txBody>
                  <a:tcPr/>
                </a:tc>
                <a:tc gridSpan="2">
                  <a:txBody>
                    <a:bodyPr/>
                    <a:lstStyle/>
                    <a:p>
                      <a:r>
                        <a:rPr lang="en-US" i="1" dirty="0" smtClean="0">
                          <a:latin typeface="Calibri" panose="020F0502020204030204" pitchFamily="34" charset="0"/>
                        </a:rPr>
                        <a:t>Statistically significant</a:t>
                      </a:r>
                      <a:r>
                        <a:rPr lang="en-US" dirty="0" smtClean="0">
                          <a:latin typeface="Calibri" panose="020F0502020204030204" pitchFamily="34" charset="0"/>
                        </a:rPr>
                        <a:t> </a:t>
                      </a:r>
                      <a:r>
                        <a:rPr lang="en-US" u="sng" dirty="0" smtClean="0">
                          <a:latin typeface="Calibri" panose="020F0502020204030204" pitchFamily="34" charset="0"/>
                        </a:rPr>
                        <a:t>and</a:t>
                      </a:r>
                      <a:r>
                        <a:rPr lang="en-US" dirty="0" smtClean="0">
                          <a:latin typeface="Calibri" panose="020F0502020204030204" pitchFamily="34" charset="0"/>
                        </a:rPr>
                        <a:t> </a:t>
                      </a:r>
                      <a:r>
                        <a:rPr lang="en-US" i="1" dirty="0" smtClean="0">
                          <a:latin typeface="Calibri" panose="020F0502020204030204" pitchFamily="34" charset="0"/>
                        </a:rPr>
                        <a:t>positive</a:t>
                      </a:r>
                      <a:r>
                        <a:rPr lang="en-US" dirty="0" smtClean="0">
                          <a:latin typeface="Calibri" panose="020F0502020204030204" pitchFamily="34" charset="0"/>
                        </a:rPr>
                        <a:t> (favorable) for at least one </a:t>
                      </a:r>
                      <a:r>
                        <a:rPr lang="en-US" b="1" i="1" dirty="0" smtClean="0">
                          <a:solidFill>
                            <a:srgbClr val="0070C0"/>
                          </a:solidFill>
                          <a:latin typeface="Calibri" panose="020F0502020204030204" pitchFamily="34" charset="0"/>
                        </a:rPr>
                        <a:t>relevant outcome</a:t>
                      </a:r>
                      <a:r>
                        <a:rPr lang="en-US" dirty="0" smtClean="0">
                          <a:latin typeface="Calibri" panose="020F0502020204030204" pitchFamily="34" charset="0"/>
                        </a:rPr>
                        <a:t>, with no </a:t>
                      </a:r>
                      <a:r>
                        <a:rPr lang="en-US" i="1" dirty="0" smtClean="0">
                          <a:latin typeface="Calibri" panose="020F0502020204030204" pitchFamily="34" charset="0"/>
                        </a:rPr>
                        <a:t>overriding</a:t>
                      </a:r>
                      <a:r>
                        <a:rPr lang="en-US" dirty="0" smtClean="0">
                          <a:latin typeface="Calibri" panose="020F0502020204030204" pitchFamily="34" charset="0"/>
                        </a:rPr>
                        <a:t> statistically significant and </a:t>
                      </a:r>
                      <a:r>
                        <a:rPr lang="en-US" i="1" dirty="0" smtClean="0">
                          <a:latin typeface="Calibri" panose="020F0502020204030204" pitchFamily="34" charset="0"/>
                        </a:rPr>
                        <a:t>negative</a:t>
                      </a:r>
                      <a:r>
                        <a:rPr lang="en-US" dirty="0" smtClean="0">
                          <a:latin typeface="Calibri" panose="020F0502020204030204" pitchFamily="34" charset="0"/>
                        </a:rPr>
                        <a:t> effects on </a:t>
                      </a:r>
                      <a:r>
                        <a:rPr lang="en-US" b="1" i="1" dirty="0" smtClean="0">
                          <a:solidFill>
                            <a:srgbClr val="0070C0"/>
                          </a:solidFill>
                          <a:latin typeface="Calibri" panose="020F0502020204030204" pitchFamily="34" charset="0"/>
                        </a:rPr>
                        <a:t>relevant outcomes </a:t>
                      </a:r>
                      <a:r>
                        <a:rPr lang="en-US" dirty="0" smtClean="0">
                          <a:latin typeface="Calibri" panose="020F0502020204030204" pitchFamily="34" charset="0"/>
                        </a:rPr>
                        <a:t>reported in the study or in a corresponding WWC intervention report (under version</a:t>
                      </a:r>
                      <a:r>
                        <a:rPr lang="en-US" baseline="0" dirty="0" smtClean="0">
                          <a:latin typeface="Calibri" panose="020F0502020204030204" pitchFamily="34" charset="0"/>
                        </a:rPr>
                        <a:t> 2.1 or 3.0 of the WWC </a:t>
                      </a:r>
                      <a:r>
                        <a:rPr lang="en-US" i="1" baseline="0" dirty="0" smtClean="0">
                          <a:latin typeface="Calibri" panose="020F0502020204030204" pitchFamily="34" charset="0"/>
                        </a:rPr>
                        <a:t>Handbook</a:t>
                      </a:r>
                      <a:r>
                        <a:rPr lang="en-US" baseline="0" dirty="0" smtClean="0">
                          <a:latin typeface="Calibri" panose="020F0502020204030204" pitchFamily="34" charset="0"/>
                        </a:rPr>
                        <a:t>)</a:t>
                      </a:r>
                      <a:r>
                        <a:rPr lang="en-US" dirty="0" smtClean="0">
                          <a:latin typeface="Calibri" panose="020F0502020204030204" pitchFamily="34" charset="0"/>
                        </a:rPr>
                        <a:t> </a:t>
                      </a:r>
                      <a:endParaRPr lang="en-US" dirty="0">
                        <a:latin typeface="Calibri" panose="020F0502020204030204" pitchFamily="34" charset="0"/>
                      </a:endParaRPr>
                    </a:p>
                  </a:txBody>
                  <a:tcPr/>
                </a:tc>
                <a:tc hMerge="1">
                  <a:txBody>
                    <a:bodyPr/>
                    <a:lstStyle/>
                    <a:p>
                      <a:endParaRPr lang="en-US"/>
                    </a:p>
                  </a:txBody>
                  <a:tcPr/>
                </a:tc>
              </a:tr>
              <a:tr h="601272">
                <a:tc>
                  <a:txBody>
                    <a:bodyPr/>
                    <a:lstStyle/>
                    <a:p>
                      <a:r>
                        <a:rPr lang="en-US" dirty="0" smtClean="0">
                          <a:latin typeface="Calibri" panose="020F0502020204030204" pitchFamily="34" charset="0"/>
                        </a:rPr>
                        <a:t>Study sample (alone or in a combination of</a:t>
                      </a:r>
                      <a:r>
                        <a:rPr lang="en-US" baseline="0" dirty="0" smtClean="0">
                          <a:latin typeface="Calibri" panose="020F0502020204030204" pitchFamily="34" charset="0"/>
                        </a:rPr>
                        <a:t> studies</a:t>
                      </a:r>
                      <a:r>
                        <a:rPr lang="en-US" dirty="0" smtClean="0">
                          <a:latin typeface="Calibri" panose="020F0502020204030204" pitchFamily="34" charset="0"/>
                        </a:rPr>
                        <a:t>)</a:t>
                      </a:r>
                      <a:endParaRPr lang="en-US" dirty="0">
                        <a:latin typeface="Calibri" panose="020F0502020204030204" pitchFamily="34" charset="0"/>
                      </a:endParaRPr>
                    </a:p>
                  </a:txBody>
                  <a:tcPr/>
                </a:tc>
                <a:tc gridSpan="2">
                  <a:txBody>
                    <a:bodyPr/>
                    <a:lstStyle/>
                    <a:p>
                      <a:pPr algn="ctr"/>
                      <a:r>
                        <a:rPr lang="en-US" i="1" dirty="0" smtClean="0">
                          <a:latin typeface="Calibri" panose="020F0502020204030204" pitchFamily="34" charset="0"/>
                        </a:rPr>
                        <a:t>Large</a:t>
                      </a:r>
                      <a:r>
                        <a:rPr lang="en-US" i="1" baseline="0" dirty="0" smtClean="0">
                          <a:latin typeface="Calibri" panose="020F0502020204030204" pitchFamily="34" charset="0"/>
                        </a:rPr>
                        <a:t> sample </a:t>
                      </a:r>
                      <a:r>
                        <a:rPr lang="en-US" baseline="0" dirty="0" smtClean="0">
                          <a:latin typeface="Calibri" panose="020F0502020204030204" pitchFamily="34" charset="0"/>
                        </a:rPr>
                        <a:t>(350+ individuals) </a:t>
                      </a:r>
                      <a:r>
                        <a:rPr lang="en-US" u="sng" baseline="0" dirty="0" smtClean="0">
                          <a:latin typeface="Calibri" panose="020F0502020204030204" pitchFamily="34" charset="0"/>
                        </a:rPr>
                        <a:t>and</a:t>
                      </a:r>
                      <a:r>
                        <a:rPr lang="en-US" baseline="0" dirty="0" smtClean="0">
                          <a:latin typeface="Calibri" panose="020F0502020204030204" pitchFamily="34" charset="0"/>
                        </a:rPr>
                        <a:t> </a:t>
                      </a:r>
                      <a:r>
                        <a:rPr lang="en-US" i="1" baseline="0" dirty="0" smtClean="0">
                          <a:latin typeface="Calibri" panose="020F0502020204030204" pitchFamily="34" charset="0"/>
                        </a:rPr>
                        <a:t>multi-site sample </a:t>
                      </a:r>
                      <a:r>
                        <a:rPr lang="en-US" baseline="0" dirty="0" smtClean="0">
                          <a:latin typeface="Calibri" panose="020F0502020204030204" pitchFamily="34" charset="0"/>
                        </a:rPr>
                        <a:t>(e.g., &gt;1 State, county, city, district, or campus)</a:t>
                      </a:r>
                      <a:endParaRPr lang="en-US" dirty="0">
                        <a:latin typeface="Calibri" panose="020F0502020204030204" pitchFamily="34" charset="0"/>
                      </a:endParaRPr>
                    </a:p>
                  </a:txBody>
                  <a:tcPr/>
                </a:tc>
                <a:tc hMerge="1">
                  <a:txBody>
                    <a:bodyPr/>
                    <a:lstStyle/>
                    <a:p>
                      <a:endParaRPr lang="en-US"/>
                    </a:p>
                  </a:txBody>
                  <a:tcPr/>
                </a:tc>
              </a:tr>
              <a:tr h="601272">
                <a:tc>
                  <a:txBody>
                    <a:bodyPr/>
                    <a:lstStyle/>
                    <a:p>
                      <a:r>
                        <a:rPr lang="en-US" dirty="0" smtClean="0">
                          <a:latin typeface="Calibri" panose="020F0502020204030204" pitchFamily="34" charset="0"/>
                        </a:rPr>
                        <a:t>Overlap with proposed populations / settings</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Overlap</a:t>
                      </a:r>
                      <a:r>
                        <a:rPr lang="en-US" baseline="0" dirty="0" smtClean="0">
                          <a:latin typeface="Calibri" panose="020F0502020204030204" pitchFamily="34" charset="0"/>
                        </a:rPr>
                        <a:t> with </a:t>
                      </a:r>
                      <a:r>
                        <a:rPr lang="en-US" u="sng" baseline="0" dirty="0" smtClean="0">
                          <a:latin typeface="Calibri" panose="020F0502020204030204" pitchFamily="34" charset="0"/>
                        </a:rPr>
                        <a:t>both</a:t>
                      </a:r>
                      <a:r>
                        <a:rPr lang="en-US" baseline="0" dirty="0" smtClean="0">
                          <a:latin typeface="Calibri" panose="020F0502020204030204" pitchFamily="34" charset="0"/>
                        </a:rPr>
                        <a:t> required</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Overlap with </a:t>
                      </a:r>
                      <a:r>
                        <a:rPr lang="en-US" u="sng" dirty="0" smtClean="0">
                          <a:latin typeface="Calibri" panose="020F0502020204030204" pitchFamily="34" charset="0"/>
                        </a:rPr>
                        <a:t>either</a:t>
                      </a:r>
                      <a:r>
                        <a:rPr lang="en-US" dirty="0" smtClean="0">
                          <a:latin typeface="Calibri" panose="020F0502020204030204" pitchFamily="34" charset="0"/>
                        </a:rPr>
                        <a:t> required</a:t>
                      </a:r>
                      <a:endParaRPr lang="en-US" dirty="0">
                        <a:latin typeface="Calibri" panose="020F0502020204030204" pitchFamily="34" charset="0"/>
                      </a:endParaRPr>
                    </a:p>
                  </a:txBody>
                  <a:tcPr/>
                </a:tc>
              </a:tr>
            </a:tbl>
          </a:graphicData>
        </a:graphic>
      </p:graphicFrame>
      <p:sp>
        <p:nvSpPr>
          <p:cNvPr id="12"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4</a:t>
            </a:fld>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70556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56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Search in the </a:t>
            </a:r>
            <a:r>
              <a:rPr lang="en-US" sz="2800" b="1" dirty="0" smtClean="0">
                <a:solidFill>
                  <a:srgbClr val="000000"/>
                </a:solidFill>
                <a:latin typeface="Calibri" panose="020F0502020204030204" pitchFamily="34" charset="0"/>
                <a:hlinkClick r:id="rId5"/>
              </a:rPr>
              <a:t>Reviews of Individual Studies Database</a:t>
            </a:r>
            <a:endParaRPr lang="en-US" sz="2800" dirty="0"/>
          </a:p>
        </p:txBody>
      </p:sp>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5</a:t>
            </a:fld>
            <a:endParaRPr lang="en-US" dirty="0"/>
          </a:p>
        </p:txBody>
      </p:sp>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950556"/>
            <a:ext cx="9143998" cy="5041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ight Arrow 8"/>
          <p:cNvSpPr/>
          <p:nvPr/>
        </p:nvSpPr>
        <p:spPr>
          <a:xfrm>
            <a:off x="840500" y="290058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0657" y="3129541"/>
            <a:ext cx="542925"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433" y="4140779"/>
            <a:ext cx="1006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0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9" y="0"/>
            <a:ext cx="9144000" cy="668927"/>
          </a:xfrm>
        </p:spPr>
        <p:txBody>
          <a:bodyPr>
            <a:noAutofit/>
          </a:bodyPr>
          <a:lstStyle/>
          <a:p>
            <a:pPr algn="ctr"/>
            <a:r>
              <a:rPr lang="en-US" sz="2400" b="1" dirty="0" smtClean="0">
                <a:solidFill>
                  <a:srgbClr val="000000"/>
                </a:solidFill>
                <a:latin typeface="Calibri" panose="020F0502020204030204" pitchFamily="34" charset="0"/>
              </a:rPr>
              <a:t>Check for the </a:t>
            </a:r>
            <a:r>
              <a:rPr lang="en-US" sz="2400" b="1" i="1" dirty="0" smtClean="0">
                <a:solidFill>
                  <a:srgbClr val="000000"/>
                </a:solidFill>
                <a:latin typeface="Calibri" panose="020F0502020204030204" pitchFamily="34" charset="0"/>
              </a:rPr>
              <a:t>Handbook</a:t>
            </a:r>
            <a:r>
              <a:rPr lang="en-US" sz="2400" b="1" dirty="0" smtClean="0">
                <a:solidFill>
                  <a:srgbClr val="000000"/>
                </a:solidFill>
                <a:latin typeface="Calibri" panose="020F0502020204030204" pitchFamily="34" charset="0"/>
              </a:rPr>
              <a:t> Version, Study Rating, and</a:t>
            </a:r>
            <a:br>
              <a:rPr lang="en-US" sz="2400" b="1" dirty="0" smtClean="0">
                <a:solidFill>
                  <a:srgbClr val="000000"/>
                </a:solidFill>
                <a:latin typeface="Calibri" panose="020F0502020204030204" pitchFamily="34" charset="0"/>
              </a:rPr>
            </a:br>
            <a:r>
              <a:rPr lang="en-US" sz="2400" b="1" dirty="0" smtClean="0">
                <a:solidFill>
                  <a:srgbClr val="000000"/>
                </a:solidFill>
                <a:latin typeface="Calibri" panose="020F0502020204030204" pitchFamily="34" charset="0"/>
              </a:rPr>
              <a:t>at least one Statistically Significant and Positive Finding</a:t>
            </a:r>
            <a:endParaRPr lang="en-US" sz="2400" dirty="0"/>
          </a:p>
        </p:txBody>
      </p:sp>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6</a:t>
            </a:fld>
            <a:endParaRPr lang="en-US"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52501"/>
            <a:ext cx="9144000"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Left Arrow 9"/>
          <p:cNvSpPr/>
          <p:nvPr/>
        </p:nvSpPr>
        <p:spPr>
          <a:xfrm>
            <a:off x="2843479" y="470388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Up Arrow 10"/>
          <p:cNvSpPr/>
          <p:nvPr/>
        </p:nvSpPr>
        <p:spPr>
          <a:xfrm>
            <a:off x="4773923" y="421010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Up Arrow 11"/>
          <p:cNvSpPr/>
          <p:nvPr/>
        </p:nvSpPr>
        <p:spPr>
          <a:xfrm>
            <a:off x="5921557" y="421010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for Statistically Significant, Favorable Findings</a:t>
            </a:r>
            <a:endParaRPr lang="en-US" sz="2800"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7</a:t>
            </a:fld>
            <a:endParaRPr lang="en-US" dirty="0"/>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09047"/>
            <a:ext cx="9144000" cy="5171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Up Arrow 8"/>
          <p:cNvSpPr/>
          <p:nvPr/>
        </p:nvSpPr>
        <p:spPr>
          <a:xfrm>
            <a:off x="5813884" y="5223543"/>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5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for No Overriding Findings in the Study Itself…</a:t>
            </a:r>
            <a:endParaRPr lang="en-US" sz="2800" dirty="0"/>
          </a:p>
        </p:txBody>
      </p:sp>
      <p:sp>
        <p:nvSpPr>
          <p:cNvPr id="9"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8</a:t>
            </a:fld>
            <a:endParaRPr lang="en-US" dirty="0"/>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008993"/>
            <a:ext cx="9144001" cy="5005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699316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…or in a Corresponding WWC Intervention Report</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9</a:t>
            </a:fld>
            <a:endParaRPr lang="en-US"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95350"/>
            <a:ext cx="9144000" cy="5136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Left Arrow 7"/>
          <p:cNvSpPr/>
          <p:nvPr/>
        </p:nvSpPr>
        <p:spPr>
          <a:xfrm>
            <a:off x="1653921" y="346349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Up Arrow 8"/>
          <p:cNvSpPr/>
          <p:nvPr/>
        </p:nvSpPr>
        <p:spPr>
          <a:xfrm>
            <a:off x="6056200" y="3347118"/>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2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617&quot;&gt;&lt;property id=&quot;20148&quot; value=&quot;5&quot;/&gt;&lt;property id=&quot;20300&quot; value=&quot;Slide 4 - &amp;quot;Add a Pie Chart from the Insert Menu&amp;quot;&quot;/&gt;&lt;property id=&quot;20307&quot; value=&quot;313&quot;/&gt;&lt;/object&gt;&lt;object type=&quot;3&quot; unique_id=&quot;10618&quot;&gt;&lt;property id=&quot;20148&quot; value=&quot;5&quot;/&gt;&lt;property id=&quot;20300&quot; value=&quot;Slide 5 - &amp;quot;Insert a Bar Chart&amp;quot;&quot;/&gt;&lt;property id=&quot;20307&quot; value=&quot;311&quot;/&gt;&lt;/object&gt;&lt;object type=&quot;3&quot; unique_id=&quot;10619&quot;&gt;&lt;property id=&quot;20148&quot; value=&quot;5&quot;/&gt;&lt;property id=&quot;20300&quot; value=&quot;Slide 6 - &amp;quot;Insert a Different Style Bar Chart&amp;quot;&quot;/&gt;&lt;property id=&quot;20307&quot; value=&quot;312&quot;/&gt;&lt;/object&gt;&lt;object type=&quot;3&quot; unique_id=&quot;10620&quot;&gt;&lt;property id=&quot;20148&quot; value=&quot;5&quot;/&gt;&lt;property id=&quot;20300&quot; value=&quot;Slide 7 - &amp;quot;Add a Table Format from the Insert Menu&amp;quot;&quot;/&gt;&lt;property id=&quot;20307&quot; value=&quot;308&quot;/&gt;&lt;/object&gt;&lt;object type=&quot;3&quot; unique_id=&quot;11933&quot;&gt;&lt;property id=&quot;20148&quot; value=&quot;5&quot;/&gt;&lt;property id=&quot;20300&quot; value=&quot;Slide 1 - &amp;quot;A New Way of Presenting: &amp;#x0D;&amp;#x0A;The New Look and Feel of MPR Slides&amp;quot;&quot;/&gt;&lt;property id=&quot;20307&quot; value=&quot;322&quot;/&gt;&lt;/object&gt;&lt;object type=&quot;3&quot; unique_id=&quot;11934&quot;&gt;&lt;property id=&quot;20148&quot; value=&quot;5&quot;/&gt;&lt;property id=&quot;20300&quot; value=&quot;Slide 2 - &amp;quot;Section Slide&amp;quot;&quot;/&gt;&lt;property id=&quot;20307&quot; value=&quot;320&quot;/&gt;&lt;/object&gt;&lt;object type=&quot;3&quot; unique_id=&quot;11935&quot;&gt;&lt;property id=&quot;20148&quot; value=&quot;5&quot;/&gt;&lt;property id=&quot;20300&quot; value=&quot;Slide 3 - &amp;quot;Slide Layouts&amp;quot;&quot;/&gt;&lt;property id=&quot;20307&quot; value=&quot;321&quot;/&gt;&lt;/object&gt;&lt;object type=&quot;3&quot; unique_id=&quot;12167&quot;&gt;&lt;property id=&quot;20148&quot; value=&quot;5&quot;/&gt;&lt;property id=&quot;20300&quot; value=&quot;Slide 8 - &amp;quot;Add a Photo, Clip Art, etc.&amp;quot;&quot;/&gt;&lt;property id=&quot;20307&quot; value=&quot;323&quot;/&gt;&lt;/object&gt;&lt;object type=&quot;3&quot; unique_id=&quot;12168&quot;&gt;&lt;property id=&quot;20148&quot; value=&quot;5&quot;/&gt;&lt;property id=&quot;20300&quot; value=&quot;Slide 9 - &amp;quot;Add Multiple Components&amp;quot;&quot;/&gt;&lt;property id=&quot;20307&quot; value=&quot;324&quot;/&gt;&lt;/object&gt;&lt;/object&gt;&lt;/object&gt;&lt;/database&gt;"/>
</p:tagLst>
</file>

<file path=ppt/theme/theme1.xml><?xml version="1.0" encoding="utf-8"?>
<a:theme xmlns:a="http://schemas.openxmlformats.org/drawingml/2006/main" name="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_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st slide: author, copyright">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light_background</Template>
  <TotalTime>8754</TotalTime>
  <Words>3945</Words>
  <Application>Microsoft Office PowerPoint</Application>
  <PresentationFormat>On-screen Show (4:3)</PresentationFormat>
  <Paragraphs>247</Paragraphs>
  <Slides>25</Slides>
  <Notes>25</Notes>
  <HiddenSlides>0</HiddenSlides>
  <MMClips>25</MMClips>
  <ScaleCrop>false</ScaleCrop>
  <HeadingPairs>
    <vt:vector size="4" baseType="variant">
      <vt:variant>
        <vt:lpstr>Theme</vt:lpstr>
      </vt:variant>
      <vt:variant>
        <vt:i4>6</vt:i4>
      </vt:variant>
      <vt:variant>
        <vt:lpstr>Slide Titles</vt:lpstr>
      </vt:variant>
      <vt:variant>
        <vt:i4>25</vt:i4>
      </vt:variant>
    </vt:vector>
  </HeadingPairs>
  <TitlesOfParts>
    <vt:vector size="31" baseType="lpstr">
      <vt:lpstr>light_background</vt:lpstr>
      <vt:lpstr>cover_light</vt:lpstr>
      <vt:lpstr>Last slide: author, copyright</vt:lpstr>
      <vt:lpstr>1_light_background</vt:lpstr>
      <vt:lpstr>2_light_background</vt:lpstr>
      <vt:lpstr>NCEE power point template</vt:lpstr>
      <vt:lpstr>Using the What Works ClearinghouseTM (WWC) to Identify Strong or Moderate Evidence of Positive Effects from Education Interventions  Jonathan Jacobson, Ph.D. jonathan.jacobson@ed.gov Senior Research Scientist National Center for Education Evaluation and Regional Assistance (NCEE) Institute of Education Sciences, U. S. Department of Education April 10, 2018</vt:lpstr>
      <vt:lpstr>Learning Goals</vt:lpstr>
      <vt:lpstr>Evidence Tiers in ED Law and Regulations  </vt:lpstr>
      <vt:lpstr>PowerPoint Presentation</vt:lpstr>
      <vt:lpstr>Search in the Reviews of Individual Studies Database</vt:lpstr>
      <vt:lpstr>Check for the Handbook Version, Study Rating, and at least one Statistically Significant and Positive Finding</vt:lpstr>
      <vt:lpstr>Look for Statistically Significant, Favorable Findings</vt:lpstr>
      <vt:lpstr>Check for No Overriding Findings in the Study Itself…</vt:lpstr>
      <vt:lpstr>…or in a Corresponding WWC Intervention Report</vt:lpstr>
      <vt:lpstr>Look for a Large Sample and a Multi-Site Sample</vt:lpstr>
      <vt:lpstr>Check for Overlap of Populations and/or Settings</vt:lpstr>
      <vt:lpstr>PowerPoint Presentation</vt:lpstr>
      <vt:lpstr>PowerPoint Presentation</vt:lpstr>
      <vt:lpstr>Find What Works Displays Results from Intervention Reports</vt:lpstr>
      <vt:lpstr>Interventions with Positive or Potentially Positive Effects</vt:lpstr>
      <vt:lpstr>From the Intervention Page, Look for the PDF of the Report</vt:lpstr>
      <vt:lpstr>Confirm the Handbook Version Used for the Report</vt:lpstr>
      <vt:lpstr>Look at the Effectiveness Rating and the Extent of Evidence</vt:lpstr>
      <vt:lpstr>Check Overlap of Populations and/or Settings</vt:lpstr>
      <vt:lpstr>PowerPoint Presentation</vt:lpstr>
      <vt:lpstr>PowerPoint Presentation</vt:lpstr>
      <vt:lpstr>Practice Guides Prepared Under Version 2.1 or 3.0</vt:lpstr>
      <vt:lpstr>NOTE: “Minimal Evidence” Recommendations Do NOT Qualify as Strong, Moderate, or Promising Evidence</vt:lpstr>
      <vt:lpstr>Ways to Connect with the WWC</vt:lpstr>
      <vt:lpstr>Thank you!   jonathan.jacobson@ed.gov </vt:lpstr>
    </vt:vector>
  </TitlesOfParts>
  <Company>Mathematica,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What Works Clearinghouse  and the Systematic Review Process</dc:title>
  <dc:creator>Neil Seftor</dc:creator>
  <cp:lastModifiedBy>Authorised User</cp:lastModifiedBy>
  <cp:revision>713</cp:revision>
  <cp:lastPrinted>2016-07-18T17:41:31Z</cp:lastPrinted>
  <dcterms:created xsi:type="dcterms:W3CDTF">2011-05-16T18:23:29Z</dcterms:created>
  <dcterms:modified xsi:type="dcterms:W3CDTF">2019-02-01T18:53:41Z</dcterms:modified>
</cp:coreProperties>
</file>